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50D"/>
    <a:srgbClr val="008D48"/>
    <a:srgbClr val="009900"/>
    <a:srgbClr val="00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8AECC-AB54-4034-A8EC-EB5442C01F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15545-BE08-4CEC-BB49-E1EFE07F19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6693C-F043-4611-8D36-16266BBF0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8DCD-38EF-413F-9AD1-DBC07804C6D9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6BD89-A9E2-4308-979D-435DBD0D3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9A9BB-BC81-4506-892D-E27E42BE1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B00E-E9D1-43B9-AFAA-4572BD700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860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49C7-1418-4E9D-A21F-E2798CB02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78542D-6227-4A72-85A4-A1694BA32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39758-9A8C-45B3-936A-1CD5D9017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8DCD-38EF-413F-9AD1-DBC07804C6D9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BCC52-0480-49F3-9EBF-90F310F8C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A7FBF-A004-434E-BC73-7FA2126C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B00E-E9D1-43B9-AFAA-4572BD700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17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929245-7A27-47C2-8DAE-2E9FFB79CC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C6546D-CEBA-4603-928C-D096FC7C90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D43DD-BE07-4E8D-834A-2D518B9CB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8DCD-38EF-413F-9AD1-DBC07804C6D9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AD9D6-7C07-493F-B406-75A31F613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32B7C-142D-457F-B255-610B6618E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B00E-E9D1-43B9-AFAA-4572BD700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33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97E97-375F-4924-B496-6C7643E95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62EB4-9622-4DEF-BD93-86D7FC9B1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509F4-7A27-4076-9D6A-F0EE5E37B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8DCD-38EF-413F-9AD1-DBC07804C6D9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10F12-96BB-4939-A1F0-2EA84B484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B73E3-A513-474F-84F5-E34ED7F4D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B00E-E9D1-43B9-AFAA-4572BD700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32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13047-6BD1-4CA7-A197-6035DE677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032FD7-F115-4496-9F80-EA68FF6B0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1E8F4-1BED-4490-9748-DAB085254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8DCD-38EF-413F-9AD1-DBC07804C6D9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29185-CDDB-4A67-8BC5-49271AEA4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5E680-5A08-4450-845E-6DC9EA6B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B00E-E9D1-43B9-AFAA-4572BD700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59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4FB19-8539-4EC7-BF86-3F575F52D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75D54-8DC4-4CC2-8CFA-AFA2128CA2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B2EAEA-2371-4911-876B-E63FE4360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011AB3-FB43-4027-BB56-077E6AC17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8DCD-38EF-413F-9AD1-DBC07804C6D9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10AC36-DD6B-4E84-A933-4BC3E2EE7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D28292-BFC4-43F9-B7D3-D6AACC6E4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B00E-E9D1-43B9-AFAA-4572BD700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25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035D8-9DCF-49A8-8EB3-33FAE4E28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B9C9A-ED75-4730-9EBE-5DDC715C6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C4A32-DAA3-4D32-9F1C-7F0608BA7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A44946-AF4B-46F7-A602-3FB3A01FF2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595928-08B0-4802-9665-F656EBB18E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078020-73CE-422A-AB4E-429188C3B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8DCD-38EF-413F-9AD1-DBC07804C6D9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07D1CC-C54E-46B0-8245-012656712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D58A40-D215-495D-B72E-CC8D55C3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B00E-E9D1-43B9-AFAA-4572BD700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42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3EB27-5213-4E93-8696-187F11861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14C746-2BDD-4608-AD87-122F8A84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8DCD-38EF-413F-9AD1-DBC07804C6D9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BDD23F-461B-41C0-9982-BF79978E6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5A1C9-AEDB-46AF-B4E8-9479696A9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B00E-E9D1-43B9-AFAA-4572BD700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3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97890F-7258-46C8-B94A-47ED90645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8DCD-38EF-413F-9AD1-DBC07804C6D9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9C08B8-E277-45F2-9C5C-532026FF8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59856E-6713-4EB9-A6C4-A17212781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B00E-E9D1-43B9-AFAA-4572BD700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49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970D5-1C26-41B5-929A-B36B1A48F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08865-891D-461A-89E9-A0AD37310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459442-7FB5-4848-AC27-31478D8FB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FF28BF-51A5-4E73-B567-171C5E24B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8DCD-38EF-413F-9AD1-DBC07804C6D9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C24BB-594C-4AC9-BB16-5E75AF2EB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64FFC0-8040-4771-878C-E8537C70A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B00E-E9D1-43B9-AFAA-4572BD700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93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9A596-B542-4CD8-B82C-BD10419FC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8DCABF-B4B4-48E8-85FD-947F01BC4D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2E324B-B7EC-41C7-B7D1-D12E10A39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C451D-0E96-4321-A3C2-168474EB8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8DCD-38EF-413F-9AD1-DBC07804C6D9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C0093-9DFE-4434-9B90-E84529292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0C8D62-5F23-4D4A-9BEC-E090C8C8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B00E-E9D1-43B9-AFAA-4572BD700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25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EC058E-205B-4972-9CE2-7CB3573E7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C6125-DE9D-4608-8264-EECA9909D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C48CC-97AE-4F64-875F-105D11FF8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38DCD-38EF-413F-9AD1-DBC07804C6D9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F8BE1-85E5-4F95-977D-112C7231B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CA36C-EAF3-4991-95E1-0A064B886A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BB00E-E9D1-43B9-AFAA-4572BD700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6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68001"/>
            <a:ext cx="12192000" cy="1139687"/>
          </a:xfrm>
          <a:prstGeom prst="rect">
            <a:avLst/>
          </a:prstGeom>
          <a:solidFill>
            <a:srgbClr val="008D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9A8309-B76E-4F64-A5AF-B878D581D4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5251"/>
            <a:ext cx="9144000" cy="1132841"/>
          </a:xfrm>
        </p:spPr>
        <p:txBody>
          <a:bodyPr>
            <a:normAutofit fontScale="90000"/>
          </a:bodyPr>
          <a:lstStyle/>
          <a:p>
            <a:r>
              <a:rPr lang="en-GB" sz="4800" b="1" dirty="0">
                <a:solidFill>
                  <a:schemeClr val="bg1"/>
                </a:solidFill>
                <a:latin typeface="Gill Sans MT" panose="020B0502020104020203" pitchFamily="34" charset="0"/>
              </a:rPr>
              <a:t>MAYOR’S FUND FOR LONDON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0D556F-4373-4B6B-9D7D-1B46914EFC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7982" y="1973188"/>
            <a:ext cx="9144000" cy="1655762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Gill Sans MT" panose="020B0502020104020203" pitchFamily="34" charset="0"/>
              </a:rPr>
              <a:t>Organisation Chart</a:t>
            </a:r>
          </a:p>
          <a:p>
            <a:r>
              <a:rPr lang="en-GB" sz="3600" dirty="0">
                <a:latin typeface="Gill Sans MT" panose="020B0502020104020203" pitchFamily="34" charset="0"/>
              </a:rPr>
              <a:t>January 2022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948" y="3628950"/>
            <a:ext cx="3856068" cy="259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586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318B0AFB-ECC4-420E-BB77-8C15C777423E}"/>
              </a:ext>
            </a:extLst>
          </p:cNvPr>
          <p:cNvCxnSpPr/>
          <p:nvPr/>
        </p:nvCxnSpPr>
        <p:spPr>
          <a:xfrm>
            <a:off x="8301395" y="4556344"/>
            <a:ext cx="0" cy="129303"/>
          </a:xfrm>
          <a:prstGeom prst="lin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CD06DA2D-28F8-4EA0-A3A1-785D3F38BD85}"/>
              </a:ext>
            </a:extLst>
          </p:cNvPr>
          <p:cNvCxnSpPr>
            <a:cxnSpLocks/>
          </p:cNvCxnSpPr>
          <p:nvPr/>
        </p:nvCxnSpPr>
        <p:spPr>
          <a:xfrm>
            <a:off x="9672995" y="4556344"/>
            <a:ext cx="0" cy="135653"/>
          </a:xfrm>
          <a:prstGeom prst="lin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C0BCAB58-3DDC-4041-8080-493CDA4A2A17}"/>
              </a:ext>
            </a:extLst>
          </p:cNvPr>
          <p:cNvCxnSpPr>
            <a:cxnSpLocks/>
          </p:cNvCxnSpPr>
          <p:nvPr/>
        </p:nvCxnSpPr>
        <p:spPr>
          <a:xfrm>
            <a:off x="5782199" y="4591050"/>
            <a:ext cx="0" cy="94597"/>
          </a:xfrm>
          <a:prstGeom prst="lin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14F2C89-0077-4C14-9D8C-3E284E1014CA}"/>
              </a:ext>
            </a:extLst>
          </p:cNvPr>
          <p:cNvCxnSpPr>
            <a:cxnSpLocks/>
          </p:cNvCxnSpPr>
          <p:nvPr/>
        </p:nvCxnSpPr>
        <p:spPr>
          <a:xfrm>
            <a:off x="6127750" y="3319726"/>
            <a:ext cx="0" cy="131288"/>
          </a:xfrm>
          <a:prstGeom prst="lin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0BCFF45-3D97-4B98-A392-79590A0E67FA}"/>
              </a:ext>
            </a:extLst>
          </p:cNvPr>
          <p:cNvCxnSpPr/>
          <p:nvPr/>
        </p:nvCxnSpPr>
        <p:spPr>
          <a:xfrm>
            <a:off x="11557969" y="3319726"/>
            <a:ext cx="0" cy="121199"/>
          </a:xfrm>
          <a:prstGeom prst="line">
            <a:avLst/>
          </a:pr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CE9E0D7-2B08-4538-81F0-24ADF502A564}"/>
              </a:ext>
            </a:extLst>
          </p:cNvPr>
          <p:cNvCxnSpPr>
            <a:cxnSpLocks/>
          </p:cNvCxnSpPr>
          <p:nvPr/>
        </p:nvCxnSpPr>
        <p:spPr>
          <a:xfrm>
            <a:off x="7368884" y="4433585"/>
            <a:ext cx="0" cy="245519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DABF20C-4FED-4B44-81FB-B53211466CC0}"/>
              </a:ext>
            </a:extLst>
          </p:cNvPr>
          <p:cNvCxnSpPr>
            <a:cxnSpLocks/>
          </p:cNvCxnSpPr>
          <p:nvPr/>
        </p:nvCxnSpPr>
        <p:spPr>
          <a:xfrm>
            <a:off x="6244996" y="4505854"/>
            <a:ext cx="0" cy="230315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EA248E2-208D-4146-885A-3147E7C92F13}"/>
              </a:ext>
            </a:extLst>
          </p:cNvPr>
          <p:cNvCxnSpPr>
            <a:cxnSpLocks/>
          </p:cNvCxnSpPr>
          <p:nvPr/>
        </p:nvCxnSpPr>
        <p:spPr>
          <a:xfrm>
            <a:off x="7179199" y="4595099"/>
            <a:ext cx="0" cy="98660"/>
          </a:xfrm>
          <a:prstGeom prst="lin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A9DD27-0FD1-4787-B6AE-182F91FBD3AD}"/>
              </a:ext>
            </a:extLst>
          </p:cNvPr>
          <p:cNvCxnSpPr>
            <a:cxnSpLocks/>
          </p:cNvCxnSpPr>
          <p:nvPr/>
        </p:nvCxnSpPr>
        <p:spPr>
          <a:xfrm>
            <a:off x="6153150" y="4412129"/>
            <a:ext cx="0" cy="182969"/>
          </a:xfrm>
          <a:prstGeom prst="lin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D1319B4-A374-44D8-A573-6C528262D6C3}"/>
              </a:ext>
            </a:extLst>
          </p:cNvPr>
          <p:cNvCxnSpPr>
            <a:cxnSpLocks/>
          </p:cNvCxnSpPr>
          <p:nvPr/>
        </p:nvCxnSpPr>
        <p:spPr>
          <a:xfrm>
            <a:off x="5782199" y="4591917"/>
            <a:ext cx="1397000" cy="0"/>
          </a:xfrm>
          <a:prstGeom prst="lin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C7A130E-E6B8-472D-80FC-2C26248F1064}"/>
              </a:ext>
            </a:extLst>
          </p:cNvPr>
          <p:cNvGrpSpPr/>
          <p:nvPr/>
        </p:nvGrpSpPr>
        <p:grpSpPr>
          <a:xfrm>
            <a:off x="102674" y="974037"/>
            <a:ext cx="11992140" cy="4846182"/>
            <a:chOff x="104343" y="1001177"/>
            <a:chExt cx="11992140" cy="417145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6C80D6-967A-44FF-BC88-6A9499261AEC}"/>
                </a:ext>
              </a:extLst>
            </p:cNvPr>
            <p:cNvSpPr/>
            <p:nvPr/>
          </p:nvSpPr>
          <p:spPr>
            <a:xfrm>
              <a:off x="10158697" y="2935447"/>
              <a:ext cx="677658" cy="21716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679774" y="0"/>
                  </a:moveTo>
                  <a:lnTo>
                    <a:pt x="679774" y="99911"/>
                  </a:lnTo>
                  <a:lnTo>
                    <a:pt x="0" y="99911"/>
                  </a:lnTo>
                  <a:lnTo>
                    <a:pt x="0" y="208646"/>
                  </a:lnTo>
                </a:path>
              </a:pathLst>
            </a:cu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t" anchorCtr="0"/>
            <a:lstStyle/>
            <a:p>
              <a:endParaRPr lang="en-GB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9BC895A-258D-4E5A-9581-76B8A73A63F3}"/>
                </a:ext>
              </a:extLst>
            </p:cNvPr>
            <p:cNvSpPr/>
            <p:nvPr/>
          </p:nvSpPr>
          <p:spPr>
            <a:xfrm>
              <a:off x="5767656" y="1819485"/>
              <a:ext cx="5070816" cy="2993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90617"/>
                  </a:lnTo>
                  <a:lnTo>
                    <a:pt x="5070816" y="190617"/>
                  </a:lnTo>
                  <a:lnTo>
                    <a:pt x="5070816" y="299352"/>
                  </a:lnTo>
                </a:path>
              </a:pathLst>
            </a:cu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t" anchorCtr="0"/>
            <a:lstStyle/>
            <a:p>
              <a:endParaRPr lang="en-GB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7617B0F-9B58-4818-B8BD-DE3767C221B9}"/>
                </a:ext>
              </a:extLst>
            </p:cNvPr>
            <p:cNvSpPr/>
            <p:nvPr/>
          </p:nvSpPr>
          <p:spPr>
            <a:xfrm>
              <a:off x="4955299" y="2923845"/>
              <a:ext cx="1922177" cy="26310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902074" y="0"/>
                  </a:moveTo>
                  <a:lnTo>
                    <a:pt x="1902074" y="108734"/>
                  </a:lnTo>
                  <a:lnTo>
                    <a:pt x="0" y="108734"/>
                  </a:lnTo>
                  <a:lnTo>
                    <a:pt x="0" y="217469"/>
                  </a:lnTo>
                </a:path>
              </a:pathLst>
            </a:cu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t" anchorCtr="0"/>
            <a:lstStyle/>
            <a:p>
              <a:endParaRPr lang="en-GB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2EBA2A9-D5CE-49FA-8A5D-227CF16714EB}"/>
                </a:ext>
              </a:extLst>
            </p:cNvPr>
            <p:cNvSpPr/>
            <p:nvPr/>
          </p:nvSpPr>
          <p:spPr>
            <a:xfrm>
              <a:off x="5767656" y="1819485"/>
              <a:ext cx="1076002" cy="2993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90617"/>
                  </a:lnTo>
                  <a:lnTo>
                    <a:pt x="1076002" y="190617"/>
                  </a:lnTo>
                  <a:lnTo>
                    <a:pt x="1076002" y="299352"/>
                  </a:lnTo>
                </a:path>
              </a:pathLst>
            </a:cu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t" anchorCtr="0"/>
            <a:lstStyle/>
            <a:p>
              <a:endParaRPr lang="en-GB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5A469A9-1CE8-4EE4-9A20-BFF8344F45DB}"/>
                </a:ext>
              </a:extLst>
            </p:cNvPr>
            <p:cNvSpPr/>
            <p:nvPr/>
          </p:nvSpPr>
          <p:spPr>
            <a:xfrm>
              <a:off x="3484289" y="2940315"/>
              <a:ext cx="91440" cy="21746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17469"/>
                  </a:lnTo>
                </a:path>
              </a:pathLst>
            </a:cu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t" anchorCtr="0"/>
            <a:lstStyle/>
            <a:p>
              <a:endParaRPr lang="en-GB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E5AC3F7-8886-45C0-B6B4-4685BA971A4F}"/>
                </a:ext>
              </a:extLst>
            </p:cNvPr>
            <p:cNvSpPr/>
            <p:nvPr/>
          </p:nvSpPr>
          <p:spPr>
            <a:xfrm>
              <a:off x="3529230" y="1819485"/>
              <a:ext cx="2238426" cy="29765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236799" y="0"/>
                  </a:moveTo>
                  <a:lnTo>
                    <a:pt x="2236799" y="190617"/>
                  </a:lnTo>
                  <a:lnTo>
                    <a:pt x="0" y="190617"/>
                  </a:lnTo>
                  <a:lnTo>
                    <a:pt x="0" y="299352"/>
                  </a:lnTo>
                </a:path>
              </a:pathLst>
            </a:cu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t" anchorCtr="0"/>
            <a:lstStyle/>
            <a:p>
              <a:endParaRPr lang="en-GB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1B72E87-7DA1-4A7E-A251-17CCF144DEE9}"/>
                </a:ext>
              </a:extLst>
            </p:cNvPr>
            <p:cNvSpPr/>
            <p:nvPr/>
          </p:nvSpPr>
          <p:spPr>
            <a:xfrm>
              <a:off x="2166833" y="1819485"/>
              <a:ext cx="3600822" cy="2993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600822" y="0"/>
                  </a:moveTo>
                  <a:lnTo>
                    <a:pt x="3600822" y="190617"/>
                  </a:lnTo>
                  <a:lnTo>
                    <a:pt x="0" y="190617"/>
                  </a:lnTo>
                  <a:lnTo>
                    <a:pt x="0" y="299352"/>
                  </a:lnTo>
                </a:path>
              </a:pathLst>
            </a:cu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t" anchorCtr="0"/>
            <a:lstStyle/>
            <a:p>
              <a:endParaRPr lang="en-GB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C997DC2-EDA4-4F3F-A00C-1A4118DC412D}"/>
                </a:ext>
              </a:extLst>
            </p:cNvPr>
            <p:cNvSpPr/>
            <p:nvPr/>
          </p:nvSpPr>
          <p:spPr>
            <a:xfrm>
              <a:off x="694495" y="2939559"/>
              <a:ext cx="91440" cy="21746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17469"/>
                  </a:lnTo>
                </a:path>
              </a:pathLst>
            </a:cu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t" anchorCtr="0"/>
            <a:lstStyle/>
            <a:p>
              <a:endParaRPr lang="en-GB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2CB4C0A-6CAF-48B0-8BE1-62A1C0419C94}"/>
                </a:ext>
              </a:extLst>
            </p:cNvPr>
            <p:cNvSpPr/>
            <p:nvPr/>
          </p:nvSpPr>
          <p:spPr>
            <a:xfrm>
              <a:off x="740215" y="1819485"/>
              <a:ext cx="5027441" cy="2993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027441" y="0"/>
                  </a:moveTo>
                  <a:lnTo>
                    <a:pt x="5027441" y="190617"/>
                  </a:lnTo>
                  <a:lnTo>
                    <a:pt x="0" y="190617"/>
                  </a:lnTo>
                  <a:lnTo>
                    <a:pt x="0" y="299352"/>
                  </a:lnTo>
                </a:path>
              </a:pathLst>
            </a:cu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t" anchorCtr="0"/>
            <a:lstStyle/>
            <a:p>
              <a:endParaRPr lang="en-GB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128D758-3024-4892-A7F0-DB7A20ED94BD}"/>
                </a:ext>
              </a:extLst>
            </p:cNvPr>
            <p:cNvSpPr/>
            <p:nvPr/>
          </p:nvSpPr>
          <p:spPr>
            <a:xfrm>
              <a:off x="5249869" y="1001177"/>
              <a:ext cx="1152000" cy="852164"/>
            </a:xfrm>
            <a:custGeom>
              <a:avLst/>
              <a:gdLst>
                <a:gd name="connsiteX0" fmla="*/ 0 w 1035571"/>
                <a:gd name="connsiteY0" fmla="*/ 0 h 818308"/>
                <a:gd name="connsiteX1" fmla="*/ 1035571 w 1035571"/>
                <a:gd name="connsiteY1" fmla="*/ 0 h 818308"/>
                <a:gd name="connsiteX2" fmla="*/ 1035571 w 1035571"/>
                <a:gd name="connsiteY2" fmla="*/ 818308 h 818308"/>
                <a:gd name="connsiteX3" fmla="*/ 0 w 1035571"/>
                <a:gd name="connsiteY3" fmla="*/ 818308 h 818308"/>
                <a:gd name="connsiteX4" fmla="*/ 0 w 1035571"/>
                <a:gd name="connsiteY4" fmla="*/ 0 h 81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571" h="818308">
                  <a:moveTo>
                    <a:pt x="0" y="0"/>
                  </a:moveTo>
                  <a:lnTo>
                    <a:pt x="1035571" y="0"/>
                  </a:lnTo>
                  <a:lnTo>
                    <a:pt x="1035571" y="818308"/>
                  </a:lnTo>
                  <a:lnTo>
                    <a:pt x="0" y="8183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b="1" kern="1200" dirty="0">
                  <a:solidFill>
                    <a:schemeClr val="bg1"/>
                  </a:solidFill>
                </a:rPr>
                <a:t>Chief Executive</a:t>
              </a: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07428D5-F4CB-40A0-A585-A5EE9B1F7809}"/>
                </a:ext>
              </a:extLst>
            </p:cNvPr>
            <p:cNvSpPr/>
            <p:nvPr/>
          </p:nvSpPr>
          <p:spPr>
            <a:xfrm>
              <a:off x="111426" y="2086342"/>
              <a:ext cx="1260000" cy="852164"/>
            </a:xfrm>
            <a:custGeom>
              <a:avLst/>
              <a:gdLst>
                <a:gd name="connsiteX0" fmla="*/ 0 w 1271743"/>
                <a:gd name="connsiteY0" fmla="*/ 0 h 1203939"/>
                <a:gd name="connsiteX1" fmla="*/ 1271743 w 1271743"/>
                <a:gd name="connsiteY1" fmla="*/ 0 h 1203939"/>
                <a:gd name="connsiteX2" fmla="*/ 1271743 w 1271743"/>
                <a:gd name="connsiteY2" fmla="*/ 1203939 h 1203939"/>
                <a:gd name="connsiteX3" fmla="*/ 0 w 1271743"/>
                <a:gd name="connsiteY3" fmla="*/ 1203939 h 1203939"/>
                <a:gd name="connsiteX4" fmla="*/ 0 w 1271743"/>
                <a:gd name="connsiteY4" fmla="*/ 0 h 1203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1743" h="1203939">
                  <a:moveTo>
                    <a:pt x="0" y="0"/>
                  </a:moveTo>
                  <a:lnTo>
                    <a:pt x="1271743" y="0"/>
                  </a:lnTo>
                  <a:lnTo>
                    <a:pt x="1271743" y="1203939"/>
                  </a:lnTo>
                  <a:lnTo>
                    <a:pt x="0" y="120393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b="1" kern="1200" dirty="0">
                  <a:solidFill>
                    <a:schemeClr val="bg1"/>
                  </a:solidFill>
                </a:rPr>
                <a:t>Director of Strategy and Campaigns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000" kern="120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BAC98C-9D29-40BF-8E93-74782E5CB4C6}"/>
                </a:ext>
              </a:extLst>
            </p:cNvPr>
            <p:cNvSpPr/>
            <p:nvPr/>
          </p:nvSpPr>
          <p:spPr>
            <a:xfrm>
              <a:off x="104343" y="3114339"/>
              <a:ext cx="1260000" cy="852164"/>
            </a:xfrm>
            <a:custGeom>
              <a:avLst/>
              <a:gdLst>
                <a:gd name="connsiteX0" fmla="*/ 0 w 1311664"/>
                <a:gd name="connsiteY0" fmla="*/ 0 h 1019939"/>
                <a:gd name="connsiteX1" fmla="*/ 1311664 w 1311664"/>
                <a:gd name="connsiteY1" fmla="*/ 0 h 1019939"/>
                <a:gd name="connsiteX2" fmla="*/ 1311664 w 1311664"/>
                <a:gd name="connsiteY2" fmla="*/ 1019939 h 1019939"/>
                <a:gd name="connsiteX3" fmla="*/ 0 w 1311664"/>
                <a:gd name="connsiteY3" fmla="*/ 1019939 h 1019939"/>
                <a:gd name="connsiteX4" fmla="*/ 0 w 1311664"/>
                <a:gd name="connsiteY4" fmla="*/ 0 h 1019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1664" h="1019939">
                  <a:moveTo>
                    <a:pt x="0" y="0"/>
                  </a:moveTo>
                  <a:lnTo>
                    <a:pt x="1311664" y="0"/>
                  </a:lnTo>
                  <a:lnTo>
                    <a:pt x="1311664" y="1019939"/>
                  </a:lnTo>
                  <a:lnTo>
                    <a:pt x="0" y="101993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b="1" kern="1200" dirty="0">
                  <a:solidFill>
                    <a:schemeClr val="bg1"/>
                  </a:solidFill>
                </a:rPr>
                <a:t>Head of Marketing and Communications</a:t>
              </a: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724610F-7971-48A0-A394-38B7867B15FE}"/>
                </a:ext>
              </a:extLst>
            </p:cNvPr>
            <p:cNvSpPr/>
            <p:nvPr/>
          </p:nvSpPr>
          <p:spPr>
            <a:xfrm>
              <a:off x="111426" y="4155312"/>
              <a:ext cx="1260000" cy="852164"/>
            </a:xfrm>
            <a:custGeom>
              <a:avLst/>
              <a:gdLst>
                <a:gd name="connsiteX0" fmla="*/ 0 w 1288167"/>
                <a:gd name="connsiteY0" fmla="*/ 0 h 818308"/>
                <a:gd name="connsiteX1" fmla="*/ 1288167 w 1288167"/>
                <a:gd name="connsiteY1" fmla="*/ 0 h 818308"/>
                <a:gd name="connsiteX2" fmla="*/ 1288167 w 1288167"/>
                <a:gd name="connsiteY2" fmla="*/ 818308 h 818308"/>
                <a:gd name="connsiteX3" fmla="*/ 0 w 1288167"/>
                <a:gd name="connsiteY3" fmla="*/ 818308 h 818308"/>
                <a:gd name="connsiteX4" fmla="*/ 0 w 1288167"/>
                <a:gd name="connsiteY4" fmla="*/ 0 h 81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8167" h="818308">
                  <a:moveTo>
                    <a:pt x="0" y="0"/>
                  </a:moveTo>
                  <a:lnTo>
                    <a:pt x="1288167" y="0"/>
                  </a:lnTo>
                  <a:lnTo>
                    <a:pt x="1288167" y="818308"/>
                  </a:lnTo>
                  <a:lnTo>
                    <a:pt x="0" y="81830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b="1" kern="1200" dirty="0">
                  <a:solidFill>
                    <a:schemeClr val="bg1"/>
                  </a:solidFill>
                </a:rPr>
                <a:t>Communications and Events Manager </a:t>
              </a: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01801D0-1AF9-4D07-8A19-20B06BE4EFF8}"/>
                </a:ext>
              </a:extLst>
            </p:cNvPr>
            <p:cNvSpPr/>
            <p:nvPr/>
          </p:nvSpPr>
          <p:spPr>
            <a:xfrm>
              <a:off x="1606631" y="2091806"/>
              <a:ext cx="1152000" cy="852164"/>
            </a:xfrm>
            <a:custGeom>
              <a:avLst/>
              <a:gdLst>
                <a:gd name="connsiteX0" fmla="*/ 0 w 1146553"/>
                <a:gd name="connsiteY0" fmla="*/ 0 h 926665"/>
                <a:gd name="connsiteX1" fmla="*/ 1146553 w 1146553"/>
                <a:gd name="connsiteY1" fmla="*/ 0 h 926665"/>
                <a:gd name="connsiteX2" fmla="*/ 1146553 w 1146553"/>
                <a:gd name="connsiteY2" fmla="*/ 926665 h 926665"/>
                <a:gd name="connsiteX3" fmla="*/ 0 w 1146553"/>
                <a:gd name="connsiteY3" fmla="*/ 926665 h 926665"/>
                <a:gd name="connsiteX4" fmla="*/ 0 w 1146553"/>
                <a:gd name="connsiteY4" fmla="*/ 0 h 92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6553" h="926665">
                  <a:moveTo>
                    <a:pt x="0" y="0"/>
                  </a:moveTo>
                  <a:lnTo>
                    <a:pt x="1146553" y="0"/>
                  </a:lnTo>
                  <a:lnTo>
                    <a:pt x="1146553" y="926665"/>
                  </a:lnTo>
                  <a:lnTo>
                    <a:pt x="0" y="92666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b="1" kern="1200" dirty="0">
                  <a:solidFill>
                    <a:schemeClr val="bg1"/>
                  </a:solidFill>
                </a:rPr>
                <a:t>Director of Development 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000" kern="120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BAF0BF1E-3088-4DE2-8241-E0CA71E482CE}"/>
                </a:ext>
              </a:extLst>
            </p:cNvPr>
            <p:cNvSpPr/>
            <p:nvPr/>
          </p:nvSpPr>
          <p:spPr>
            <a:xfrm>
              <a:off x="2957243" y="2084980"/>
              <a:ext cx="1152000" cy="850467"/>
            </a:xfrm>
            <a:custGeom>
              <a:avLst/>
              <a:gdLst>
                <a:gd name="connsiteX0" fmla="*/ 0 w 1146553"/>
                <a:gd name="connsiteY0" fmla="*/ 0 h 850467"/>
                <a:gd name="connsiteX1" fmla="*/ 1146553 w 1146553"/>
                <a:gd name="connsiteY1" fmla="*/ 0 h 850467"/>
                <a:gd name="connsiteX2" fmla="*/ 1146553 w 1146553"/>
                <a:gd name="connsiteY2" fmla="*/ 850467 h 850467"/>
                <a:gd name="connsiteX3" fmla="*/ 0 w 1146553"/>
                <a:gd name="connsiteY3" fmla="*/ 850467 h 850467"/>
                <a:gd name="connsiteX4" fmla="*/ 0 w 1146553"/>
                <a:gd name="connsiteY4" fmla="*/ 0 h 850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6553" h="850467">
                  <a:moveTo>
                    <a:pt x="0" y="0"/>
                  </a:moveTo>
                  <a:lnTo>
                    <a:pt x="1146553" y="0"/>
                  </a:lnTo>
                  <a:lnTo>
                    <a:pt x="1146553" y="850467"/>
                  </a:lnTo>
                  <a:lnTo>
                    <a:pt x="0" y="850467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b="1" kern="1200" dirty="0">
                  <a:solidFill>
                    <a:schemeClr val="bg1"/>
                  </a:solidFill>
                </a:rPr>
                <a:t>Finance Director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400" kern="120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9C2BC6E-DC7B-4302-AB0D-E7EEBC94F590}"/>
                </a:ext>
              </a:extLst>
            </p:cNvPr>
            <p:cNvSpPr/>
            <p:nvPr/>
          </p:nvSpPr>
          <p:spPr>
            <a:xfrm>
              <a:off x="2962480" y="3114339"/>
              <a:ext cx="1152000" cy="852164"/>
            </a:xfrm>
            <a:custGeom>
              <a:avLst/>
              <a:gdLst>
                <a:gd name="connsiteX0" fmla="*/ 0 w 1146553"/>
                <a:gd name="connsiteY0" fmla="*/ 0 h 818308"/>
                <a:gd name="connsiteX1" fmla="*/ 1146553 w 1146553"/>
                <a:gd name="connsiteY1" fmla="*/ 0 h 818308"/>
                <a:gd name="connsiteX2" fmla="*/ 1146553 w 1146553"/>
                <a:gd name="connsiteY2" fmla="*/ 818308 h 818308"/>
                <a:gd name="connsiteX3" fmla="*/ 0 w 1146553"/>
                <a:gd name="connsiteY3" fmla="*/ 818308 h 818308"/>
                <a:gd name="connsiteX4" fmla="*/ 0 w 1146553"/>
                <a:gd name="connsiteY4" fmla="*/ 0 h 81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6553" h="818308">
                  <a:moveTo>
                    <a:pt x="0" y="0"/>
                  </a:moveTo>
                  <a:lnTo>
                    <a:pt x="1146553" y="0"/>
                  </a:lnTo>
                  <a:lnTo>
                    <a:pt x="1146553" y="818308"/>
                  </a:lnTo>
                  <a:lnTo>
                    <a:pt x="0" y="81830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b="1" kern="1200" dirty="0">
                  <a:solidFill>
                    <a:schemeClr val="bg1"/>
                  </a:solidFill>
                </a:rPr>
                <a:t>Executive Support Officer (part-time)</a:t>
              </a: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212AF5D-3AA3-4932-99BB-4F584E7E4F51}"/>
                </a:ext>
              </a:extLst>
            </p:cNvPr>
            <p:cNvSpPr/>
            <p:nvPr/>
          </p:nvSpPr>
          <p:spPr>
            <a:xfrm>
              <a:off x="6213218" y="2075317"/>
              <a:ext cx="1152000" cy="852164"/>
            </a:xfrm>
            <a:custGeom>
              <a:avLst/>
              <a:gdLst>
                <a:gd name="connsiteX0" fmla="*/ 0 w 1260880"/>
                <a:gd name="connsiteY0" fmla="*/ 0 h 818308"/>
                <a:gd name="connsiteX1" fmla="*/ 1260880 w 1260880"/>
                <a:gd name="connsiteY1" fmla="*/ 0 h 818308"/>
                <a:gd name="connsiteX2" fmla="*/ 1260880 w 1260880"/>
                <a:gd name="connsiteY2" fmla="*/ 818308 h 818308"/>
                <a:gd name="connsiteX3" fmla="*/ 0 w 1260880"/>
                <a:gd name="connsiteY3" fmla="*/ 818308 h 818308"/>
                <a:gd name="connsiteX4" fmla="*/ 0 w 1260880"/>
                <a:gd name="connsiteY4" fmla="*/ 0 h 81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0880" h="818308">
                  <a:moveTo>
                    <a:pt x="0" y="0"/>
                  </a:moveTo>
                  <a:lnTo>
                    <a:pt x="1260880" y="0"/>
                  </a:lnTo>
                  <a:lnTo>
                    <a:pt x="1260880" y="818308"/>
                  </a:lnTo>
                  <a:lnTo>
                    <a:pt x="0" y="8183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D48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b="1" kern="1200" dirty="0">
                  <a:solidFill>
                    <a:schemeClr val="bg1"/>
                  </a:solidFill>
                </a:rPr>
                <a:t>Director of Education and Employability </a:t>
              </a: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A904E87-7CB5-4FEA-AEE4-B521BDC90803}"/>
                </a:ext>
              </a:extLst>
            </p:cNvPr>
            <p:cNvSpPr/>
            <p:nvPr/>
          </p:nvSpPr>
          <p:spPr>
            <a:xfrm>
              <a:off x="4325665" y="3114339"/>
              <a:ext cx="1152000" cy="852164"/>
            </a:xfrm>
            <a:custGeom>
              <a:avLst/>
              <a:gdLst>
                <a:gd name="connsiteX0" fmla="*/ 0 w 1239961"/>
                <a:gd name="connsiteY0" fmla="*/ 0 h 2623583"/>
                <a:gd name="connsiteX1" fmla="*/ 1239961 w 1239961"/>
                <a:gd name="connsiteY1" fmla="*/ 0 h 2623583"/>
                <a:gd name="connsiteX2" fmla="*/ 1239961 w 1239961"/>
                <a:gd name="connsiteY2" fmla="*/ 2623583 h 2623583"/>
                <a:gd name="connsiteX3" fmla="*/ 0 w 1239961"/>
                <a:gd name="connsiteY3" fmla="*/ 2623583 h 2623583"/>
                <a:gd name="connsiteX4" fmla="*/ 0 w 1239961"/>
                <a:gd name="connsiteY4" fmla="*/ 0 h 2623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9961" h="2623583">
                  <a:moveTo>
                    <a:pt x="0" y="0"/>
                  </a:moveTo>
                  <a:lnTo>
                    <a:pt x="1239961" y="0"/>
                  </a:lnTo>
                  <a:lnTo>
                    <a:pt x="1239961" y="2623583"/>
                  </a:lnTo>
                  <a:lnTo>
                    <a:pt x="0" y="26235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D48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b="1" kern="1200" dirty="0">
                  <a:solidFill>
                    <a:schemeClr val="bg1"/>
                  </a:solidFill>
                </a:rPr>
                <a:t>Business Engagement Manager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200" b="0" kern="1200" dirty="0">
                <a:solidFill>
                  <a:schemeClr val="tx1"/>
                </a:solidFill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FEF0363-4BE6-4CDC-94FD-E483651095F2}"/>
                </a:ext>
              </a:extLst>
            </p:cNvPr>
            <p:cNvSpPr/>
            <p:nvPr/>
          </p:nvSpPr>
          <p:spPr>
            <a:xfrm>
              <a:off x="5583745" y="3108425"/>
              <a:ext cx="1152000" cy="852164"/>
            </a:xfrm>
            <a:custGeom>
              <a:avLst/>
              <a:gdLst>
                <a:gd name="connsiteX0" fmla="*/ 0 w 1305658"/>
                <a:gd name="connsiteY0" fmla="*/ 0 h 818308"/>
                <a:gd name="connsiteX1" fmla="*/ 1305658 w 1305658"/>
                <a:gd name="connsiteY1" fmla="*/ 0 h 818308"/>
                <a:gd name="connsiteX2" fmla="*/ 1305658 w 1305658"/>
                <a:gd name="connsiteY2" fmla="*/ 818308 h 818308"/>
                <a:gd name="connsiteX3" fmla="*/ 0 w 1305658"/>
                <a:gd name="connsiteY3" fmla="*/ 818308 h 818308"/>
                <a:gd name="connsiteX4" fmla="*/ 0 w 1305658"/>
                <a:gd name="connsiteY4" fmla="*/ 0 h 81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5658" h="818308">
                  <a:moveTo>
                    <a:pt x="0" y="0"/>
                  </a:moveTo>
                  <a:lnTo>
                    <a:pt x="1305658" y="0"/>
                  </a:lnTo>
                  <a:lnTo>
                    <a:pt x="1305658" y="818308"/>
                  </a:lnTo>
                  <a:lnTo>
                    <a:pt x="0" y="8183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D48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b="1" kern="1200" dirty="0"/>
                <a:t>Employment Programmes Manager</a:t>
              </a: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8CA1D7A-44BD-42A6-8994-A09B7E32603C}"/>
                </a:ext>
              </a:extLst>
            </p:cNvPr>
            <p:cNvSpPr/>
            <p:nvPr/>
          </p:nvSpPr>
          <p:spPr>
            <a:xfrm>
              <a:off x="5362257" y="4196468"/>
              <a:ext cx="1152000" cy="976162"/>
            </a:xfrm>
            <a:custGeom>
              <a:avLst/>
              <a:gdLst>
                <a:gd name="connsiteX0" fmla="*/ 0 w 1302499"/>
                <a:gd name="connsiteY0" fmla="*/ 0 h 1098559"/>
                <a:gd name="connsiteX1" fmla="*/ 1302499 w 1302499"/>
                <a:gd name="connsiteY1" fmla="*/ 0 h 1098559"/>
                <a:gd name="connsiteX2" fmla="*/ 1302499 w 1302499"/>
                <a:gd name="connsiteY2" fmla="*/ 1098559 h 1098559"/>
                <a:gd name="connsiteX3" fmla="*/ 0 w 1302499"/>
                <a:gd name="connsiteY3" fmla="*/ 1098559 h 1098559"/>
                <a:gd name="connsiteX4" fmla="*/ 0 w 1302499"/>
                <a:gd name="connsiteY4" fmla="*/ 0 h 1098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2499" h="1098559">
                  <a:moveTo>
                    <a:pt x="0" y="0"/>
                  </a:moveTo>
                  <a:lnTo>
                    <a:pt x="1302499" y="0"/>
                  </a:lnTo>
                  <a:lnTo>
                    <a:pt x="1302499" y="1098559"/>
                  </a:lnTo>
                  <a:lnTo>
                    <a:pt x="0" y="10985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D48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b="1" kern="1200" dirty="0"/>
                <a:t>Schools Project Manager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b="1" kern="1200" dirty="0"/>
                <a:t>AA &amp; COU</a:t>
              </a: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A281913-C571-4198-A932-7D3E4FA87A62}"/>
                </a:ext>
              </a:extLst>
            </p:cNvPr>
            <p:cNvSpPr/>
            <p:nvPr/>
          </p:nvSpPr>
          <p:spPr>
            <a:xfrm>
              <a:off x="6593745" y="4190392"/>
              <a:ext cx="1152000" cy="982241"/>
            </a:xfrm>
            <a:custGeom>
              <a:avLst/>
              <a:gdLst>
                <a:gd name="connsiteX0" fmla="*/ 0 w 1301474"/>
                <a:gd name="connsiteY0" fmla="*/ 0 h 1098787"/>
                <a:gd name="connsiteX1" fmla="*/ 1301474 w 1301474"/>
                <a:gd name="connsiteY1" fmla="*/ 0 h 1098787"/>
                <a:gd name="connsiteX2" fmla="*/ 1301474 w 1301474"/>
                <a:gd name="connsiteY2" fmla="*/ 1098787 h 1098787"/>
                <a:gd name="connsiteX3" fmla="*/ 0 w 1301474"/>
                <a:gd name="connsiteY3" fmla="*/ 1098787 h 1098787"/>
                <a:gd name="connsiteX4" fmla="*/ 0 w 1301474"/>
                <a:gd name="connsiteY4" fmla="*/ 0 h 1098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1474" h="1098787">
                  <a:moveTo>
                    <a:pt x="0" y="0"/>
                  </a:moveTo>
                  <a:lnTo>
                    <a:pt x="1301474" y="0"/>
                  </a:lnTo>
                  <a:lnTo>
                    <a:pt x="1301474" y="1098787"/>
                  </a:lnTo>
                  <a:lnTo>
                    <a:pt x="0" y="10987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D48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b="1" kern="1200" dirty="0">
                  <a:solidFill>
                    <a:schemeClr val="bg1"/>
                  </a:solidFill>
                </a:rPr>
                <a:t>Project Support Officer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b="1" kern="1200" dirty="0">
                  <a:solidFill>
                    <a:schemeClr val="bg1"/>
                  </a:solidFill>
                </a:rPr>
                <a:t>AA &amp; COU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200" kern="1200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9179CA9-27B0-4E14-9DF2-C320BD70295E}"/>
                </a:ext>
              </a:extLst>
            </p:cNvPr>
            <p:cNvSpPr/>
            <p:nvPr/>
          </p:nvSpPr>
          <p:spPr>
            <a:xfrm>
              <a:off x="6808314" y="3112383"/>
              <a:ext cx="1152000" cy="852164"/>
            </a:xfrm>
            <a:custGeom>
              <a:avLst/>
              <a:gdLst>
                <a:gd name="connsiteX0" fmla="*/ 0 w 1305658"/>
                <a:gd name="connsiteY0" fmla="*/ 0 h 818308"/>
                <a:gd name="connsiteX1" fmla="*/ 1305658 w 1305658"/>
                <a:gd name="connsiteY1" fmla="*/ 0 h 818308"/>
                <a:gd name="connsiteX2" fmla="*/ 1305658 w 1305658"/>
                <a:gd name="connsiteY2" fmla="*/ 818308 h 818308"/>
                <a:gd name="connsiteX3" fmla="*/ 0 w 1305658"/>
                <a:gd name="connsiteY3" fmla="*/ 818308 h 818308"/>
                <a:gd name="connsiteX4" fmla="*/ 0 w 1305658"/>
                <a:gd name="connsiteY4" fmla="*/ 0 h 81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5658" h="818308">
                  <a:moveTo>
                    <a:pt x="0" y="0"/>
                  </a:moveTo>
                  <a:lnTo>
                    <a:pt x="1305658" y="0"/>
                  </a:lnTo>
                  <a:lnTo>
                    <a:pt x="1305658" y="818308"/>
                  </a:lnTo>
                  <a:lnTo>
                    <a:pt x="0" y="8183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D48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b="1" kern="1200" dirty="0"/>
                <a:t>Head of Numeracy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200" b="0" kern="1200" dirty="0">
                <a:solidFill>
                  <a:schemeClr val="tx1"/>
                </a:solidFill>
              </a:endParaRP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ECE1D68-2831-4EB1-A75D-26AAA965AD13}"/>
                </a:ext>
              </a:extLst>
            </p:cNvPr>
            <p:cNvSpPr/>
            <p:nvPr/>
          </p:nvSpPr>
          <p:spPr>
            <a:xfrm>
              <a:off x="10297796" y="2071682"/>
              <a:ext cx="1152000" cy="852164"/>
            </a:xfrm>
            <a:custGeom>
              <a:avLst/>
              <a:gdLst>
                <a:gd name="connsiteX0" fmla="*/ 0 w 1146553"/>
                <a:gd name="connsiteY0" fmla="*/ 0 h 818308"/>
                <a:gd name="connsiteX1" fmla="*/ 1146553 w 1146553"/>
                <a:gd name="connsiteY1" fmla="*/ 0 h 818308"/>
                <a:gd name="connsiteX2" fmla="*/ 1146553 w 1146553"/>
                <a:gd name="connsiteY2" fmla="*/ 818308 h 818308"/>
                <a:gd name="connsiteX3" fmla="*/ 0 w 1146553"/>
                <a:gd name="connsiteY3" fmla="*/ 818308 h 818308"/>
                <a:gd name="connsiteX4" fmla="*/ 0 w 1146553"/>
                <a:gd name="connsiteY4" fmla="*/ 0 h 81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6553" h="818308">
                  <a:moveTo>
                    <a:pt x="0" y="0"/>
                  </a:moveTo>
                  <a:lnTo>
                    <a:pt x="1146553" y="0"/>
                  </a:lnTo>
                  <a:lnTo>
                    <a:pt x="1146553" y="818308"/>
                  </a:lnTo>
                  <a:lnTo>
                    <a:pt x="0" y="8183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EEF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b="1" kern="1200" dirty="0">
                  <a:solidFill>
                    <a:schemeClr val="bg1"/>
                  </a:solidFill>
                </a:rPr>
                <a:t>Head of Food and Wellbeing 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4B1B494-C15B-4ED2-B3A6-B2515B28E489}"/>
                </a:ext>
              </a:extLst>
            </p:cNvPr>
            <p:cNvSpPr/>
            <p:nvPr/>
          </p:nvSpPr>
          <p:spPr>
            <a:xfrm>
              <a:off x="9582696" y="3114339"/>
              <a:ext cx="1152000" cy="852164"/>
            </a:xfrm>
            <a:custGeom>
              <a:avLst/>
              <a:gdLst>
                <a:gd name="connsiteX0" fmla="*/ 0 w 1146553"/>
                <a:gd name="connsiteY0" fmla="*/ 0 h 818308"/>
                <a:gd name="connsiteX1" fmla="*/ 1146553 w 1146553"/>
                <a:gd name="connsiteY1" fmla="*/ 0 h 818308"/>
                <a:gd name="connsiteX2" fmla="*/ 1146553 w 1146553"/>
                <a:gd name="connsiteY2" fmla="*/ 818308 h 818308"/>
                <a:gd name="connsiteX3" fmla="*/ 0 w 1146553"/>
                <a:gd name="connsiteY3" fmla="*/ 818308 h 818308"/>
                <a:gd name="connsiteX4" fmla="*/ 0 w 1146553"/>
                <a:gd name="connsiteY4" fmla="*/ 0 h 81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6553" h="818308">
                  <a:moveTo>
                    <a:pt x="0" y="0"/>
                  </a:moveTo>
                  <a:lnTo>
                    <a:pt x="1146553" y="0"/>
                  </a:lnTo>
                  <a:lnTo>
                    <a:pt x="1146553" y="818308"/>
                  </a:lnTo>
                  <a:lnTo>
                    <a:pt x="0" y="8183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EEF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b="1" kern="1200" dirty="0">
                  <a:solidFill>
                    <a:schemeClr val="bg1"/>
                  </a:solidFill>
                </a:rPr>
                <a:t>Take and Make Co-ordinator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kern="1200" dirty="0">
                  <a:solidFill>
                    <a:schemeClr val="tx1"/>
                  </a:solidFill>
                </a:rPr>
                <a:t>(Contractor)</a:t>
              </a: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E3AC609-6F2F-4BD7-9208-2C7E5353DEA2}"/>
                </a:ext>
              </a:extLst>
            </p:cNvPr>
            <p:cNvSpPr/>
            <p:nvPr/>
          </p:nvSpPr>
          <p:spPr>
            <a:xfrm>
              <a:off x="10944483" y="3108425"/>
              <a:ext cx="1152000" cy="852164"/>
            </a:xfrm>
            <a:custGeom>
              <a:avLst/>
              <a:gdLst>
                <a:gd name="connsiteX0" fmla="*/ 0 w 1146553"/>
                <a:gd name="connsiteY0" fmla="*/ 0 h 819768"/>
                <a:gd name="connsiteX1" fmla="*/ 1146553 w 1146553"/>
                <a:gd name="connsiteY1" fmla="*/ 0 h 819768"/>
                <a:gd name="connsiteX2" fmla="*/ 1146553 w 1146553"/>
                <a:gd name="connsiteY2" fmla="*/ 819768 h 819768"/>
                <a:gd name="connsiteX3" fmla="*/ 0 w 1146553"/>
                <a:gd name="connsiteY3" fmla="*/ 819768 h 819768"/>
                <a:gd name="connsiteX4" fmla="*/ 0 w 1146553"/>
                <a:gd name="connsiteY4" fmla="*/ 0 h 819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6553" h="819768">
                  <a:moveTo>
                    <a:pt x="0" y="0"/>
                  </a:moveTo>
                  <a:lnTo>
                    <a:pt x="1146553" y="0"/>
                  </a:lnTo>
                  <a:lnTo>
                    <a:pt x="1146553" y="819768"/>
                  </a:lnTo>
                  <a:lnTo>
                    <a:pt x="0" y="8197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EEF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b="1" kern="1200" dirty="0"/>
                <a:t>Programme Manager</a:t>
              </a:r>
            </a:p>
          </p:txBody>
        </p: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021FFFD-4875-463A-9D98-B8DE2323A339}"/>
              </a:ext>
            </a:extLst>
          </p:cNvPr>
          <p:cNvCxnSpPr/>
          <p:nvPr/>
        </p:nvCxnSpPr>
        <p:spPr>
          <a:xfrm flipH="1">
            <a:off x="5922628" y="3535557"/>
            <a:ext cx="1" cy="657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189" y="92180"/>
            <a:ext cx="2828789" cy="190821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9757" y="6376090"/>
            <a:ext cx="25951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(Contractor) Bookkeeper</a:t>
            </a:r>
          </a:p>
          <a:p>
            <a:endParaRPr lang="en-GB" dirty="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022724D9-1424-4B08-95A5-DD6D7BCA88C5}"/>
              </a:ext>
            </a:extLst>
          </p:cNvPr>
          <p:cNvSpPr/>
          <p:nvPr/>
        </p:nvSpPr>
        <p:spPr>
          <a:xfrm>
            <a:off x="678742" y="4426460"/>
            <a:ext cx="91440" cy="2526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17469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anchor="t" anchorCtr="0"/>
          <a:lstStyle/>
          <a:p>
            <a:endParaRPr lang="en-GB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69AB8C48-8BAF-4512-806E-1112428EF931}"/>
              </a:ext>
            </a:extLst>
          </p:cNvPr>
          <p:cNvSpPr/>
          <p:nvPr/>
        </p:nvSpPr>
        <p:spPr>
          <a:xfrm>
            <a:off x="1586499" y="3429000"/>
            <a:ext cx="1152000" cy="990000"/>
          </a:xfrm>
          <a:custGeom>
            <a:avLst/>
            <a:gdLst>
              <a:gd name="connsiteX0" fmla="*/ 0 w 1302499"/>
              <a:gd name="connsiteY0" fmla="*/ 0 h 1098559"/>
              <a:gd name="connsiteX1" fmla="*/ 1302499 w 1302499"/>
              <a:gd name="connsiteY1" fmla="*/ 0 h 1098559"/>
              <a:gd name="connsiteX2" fmla="*/ 1302499 w 1302499"/>
              <a:gd name="connsiteY2" fmla="*/ 1098559 h 1098559"/>
              <a:gd name="connsiteX3" fmla="*/ 0 w 1302499"/>
              <a:gd name="connsiteY3" fmla="*/ 1098559 h 1098559"/>
              <a:gd name="connsiteX4" fmla="*/ 0 w 1302499"/>
              <a:gd name="connsiteY4" fmla="*/ 0 h 1098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499" h="1098559">
                <a:moveTo>
                  <a:pt x="0" y="0"/>
                </a:moveTo>
                <a:lnTo>
                  <a:pt x="1302499" y="0"/>
                </a:lnTo>
                <a:lnTo>
                  <a:pt x="1302499" y="1098559"/>
                </a:lnTo>
                <a:lnTo>
                  <a:pt x="0" y="109855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t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</a:pPr>
            <a:r>
              <a:rPr lang="en-GB" sz="1400" b="1" dirty="0">
                <a:solidFill>
                  <a:schemeClr val="bg1"/>
                </a:solidFill>
              </a:rPr>
              <a:t>Youth Participation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00" b="1" dirty="0">
                <a:solidFill>
                  <a:schemeClr val="bg1"/>
                </a:solidFill>
              </a:rPr>
              <a:t>Officer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AF8288B5-9E38-4AD5-9FAA-0E8A859AEC07}"/>
              </a:ext>
            </a:extLst>
          </p:cNvPr>
          <p:cNvSpPr/>
          <p:nvPr/>
        </p:nvSpPr>
        <p:spPr>
          <a:xfrm>
            <a:off x="8105307" y="3432683"/>
            <a:ext cx="1152000" cy="990000"/>
          </a:xfrm>
          <a:custGeom>
            <a:avLst/>
            <a:gdLst>
              <a:gd name="connsiteX0" fmla="*/ 0 w 1302499"/>
              <a:gd name="connsiteY0" fmla="*/ 0 h 1098559"/>
              <a:gd name="connsiteX1" fmla="*/ 1302499 w 1302499"/>
              <a:gd name="connsiteY1" fmla="*/ 0 h 1098559"/>
              <a:gd name="connsiteX2" fmla="*/ 1302499 w 1302499"/>
              <a:gd name="connsiteY2" fmla="*/ 1098559 h 1098559"/>
              <a:gd name="connsiteX3" fmla="*/ 0 w 1302499"/>
              <a:gd name="connsiteY3" fmla="*/ 1098559 h 1098559"/>
              <a:gd name="connsiteX4" fmla="*/ 0 w 1302499"/>
              <a:gd name="connsiteY4" fmla="*/ 0 h 1098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499" h="1098559">
                <a:moveTo>
                  <a:pt x="0" y="0"/>
                </a:moveTo>
                <a:lnTo>
                  <a:pt x="1302499" y="0"/>
                </a:lnTo>
                <a:lnTo>
                  <a:pt x="1302499" y="1098559"/>
                </a:lnTo>
                <a:lnTo>
                  <a:pt x="0" y="1098559"/>
                </a:lnTo>
                <a:lnTo>
                  <a:pt x="0" y="0"/>
                </a:lnTo>
                <a:close/>
              </a:path>
            </a:pathLst>
          </a:custGeom>
          <a:solidFill>
            <a:srgbClr val="008D48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buNone/>
            </a:pPr>
            <a:r>
              <a:rPr lang="en-GB" sz="1400" b="1" kern="1200" dirty="0"/>
              <a:t>Mayor’s Entrepreneur Programme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b="1" kern="1200" dirty="0"/>
              <a:t>Manager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CD7ADDAD-63E9-4957-824F-1FE9B7BC667A}"/>
              </a:ext>
            </a:extLst>
          </p:cNvPr>
          <p:cNvCxnSpPr>
            <a:cxnSpLocks/>
          </p:cNvCxnSpPr>
          <p:nvPr/>
        </p:nvCxnSpPr>
        <p:spPr>
          <a:xfrm>
            <a:off x="6244996" y="4505632"/>
            <a:ext cx="1114654" cy="2868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84F93DE4-9CB3-4929-A420-0474F06B5C06}"/>
              </a:ext>
            </a:extLst>
          </p:cNvPr>
          <p:cNvCxnSpPr>
            <a:cxnSpLocks/>
          </p:cNvCxnSpPr>
          <p:nvPr/>
        </p:nvCxnSpPr>
        <p:spPr>
          <a:xfrm>
            <a:off x="10834686" y="3320750"/>
            <a:ext cx="728664" cy="0"/>
          </a:xfrm>
          <a:prstGeom prst="lin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C89D2F0D-31BC-4EE6-9D75-C3C8B2BAD03B}"/>
              </a:ext>
            </a:extLst>
          </p:cNvPr>
          <p:cNvCxnSpPr>
            <a:cxnSpLocks/>
          </p:cNvCxnSpPr>
          <p:nvPr/>
        </p:nvCxnSpPr>
        <p:spPr>
          <a:xfrm>
            <a:off x="7382645" y="3314598"/>
            <a:ext cx="0" cy="107531"/>
          </a:xfrm>
          <a:prstGeom prst="lin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3C41E0F1-4476-48DC-9F4A-4BBCF5A3D74E}"/>
              </a:ext>
            </a:extLst>
          </p:cNvPr>
          <p:cNvCxnSpPr>
            <a:cxnSpLocks/>
          </p:cNvCxnSpPr>
          <p:nvPr/>
        </p:nvCxnSpPr>
        <p:spPr>
          <a:xfrm>
            <a:off x="8697049" y="2981325"/>
            <a:ext cx="0" cy="447675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0F98A560-7D9D-46C5-BA9C-AA4C5A5C4A61}"/>
              </a:ext>
            </a:extLst>
          </p:cNvPr>
          <p:cNvCxnSpPr>
            <a:cxnSpLocks/>
          </p:cNvCxnSpPr>
          <p:nvPr/>
        </p:nvCxnSpPr>
        <p:spPr>
          <a:xfrm>
            <a:off x="6855281" y="3314598"/>
            <a:ext cx="527364" cy="0"/>
          </a:xfrm>
          <a:prstGeom prst="lin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7EC91FA6-6668-42FC-BAFD-33B57FF8A427}"/>
              </a:ext>
            </a:extLst>
          </p:cNvPr>
          <p:cNvSpPr/>
          <p:nvPr/>
        </p:nvSpPr>
        <p:spPr>
          <a:xfrm>
            <a:off x="7847110" y="4685646"/>
            <a:ext cx="1152000" cy="1134579"/>
          </a:xfrm>
          <a:custGeom>
            <a:avLst/>
            <a:gdLst>
              <a:gd name="connsiteX0" fmla="*/ 0 w 1302499"/>
              <a:gd name="connsiteY0" fmla="*/ 0 h 1098559"/>
              <a:gd name="connsiteX1" fmla="*/ 1302499 w 1302499"/>
              <a:gd name="connsiteY1" fmla="*/ 0 h 1098559"/>
              <a:gd name="connsiteX2" fmla="*/ 1302499 w 1302499"/>
              <a:gd name="connsiteY2" fmla="*/ 1098559 h 1098559"/>
              <a:gd name="connsiteX3" fmla="*/ 0 w 1302499"/>
              <a:gd name="connsiteY3" fmla="*/ 1098559 h 1098559"/>
              <a:gd name="connsiteX4" fmla="*/ 0 w 1302499"/>
              <a:gd name="connsiteY4" fmla="*/ 0 h 1098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499" h="1098559">
                <a:moveTo>
                  <a:pt x="0" y="0"/>
                </a:moveTo>
                <a:lnTo>
                  <a:pt x="1302499" y="0"/>
                </a:lnTo>
                <a:lnTo>
                  <a:pt x="1302499" y="1098559"/>
                </a:lnTo>
                <a:lnTo>
                  <a:pt x="0" y="1098559"/>
                </a:lnTo>
                <a:lnTo>
                  <a:pt x="0" y="0"/>
                </a:lnTo>
                <a:close/>
              </a:path>
            </a:pathLst>
          </a:custGeom>
          <a:solidFill>
            <a:srgbClr val="008D48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b="1" kern="1200" dirty="0"/>
              <a:t>Mayor’s Entrepreneur Senior Project Officer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dirty="0">
                <a:solidFill>
                  <a:schemeClr val="tx1"/>
                </a:solidFill>
              </a:rPr>
              <a:t>(Secondee)</a:t>
            </a:r>
            <a:endParaRPr lang="en-GB" sz="1200" kern="1200" dirty="0">
              <a:solidFill>
                <a:schemeClr val="tx1"/>
              </a:solidFill>
            </a:endParaRPr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D208E256-50EA-42C2-B43F-6BBF7E3F2341}"/>
              </a:ext>
            </a:extLst>
          </p:cNvPr>
          <p:cNvSpPr/>
          <p:nvPr/>
        </p:nvSpPr>
        <p:spPr>
          <a:xfrm>
            <a:off x="9078598" y="4685646"/>
            <a:ext cx="1152000" cy="1134575"/>
          </a:xfrm>
          <a:custGeom>
            <a:avLst/>
            <a:gdLst>
              <a:gd name="connsiteX0" fmla="*/ 0 w 1302499"/>
              <a:gd name="connsiteY0" fmla="*/ 0 h 1098559"/>
              <a:gd name="connsiteX1" fmla="*/ 1302499 w 1302499"/>
              <a:gd name="connsiteY1" fmla="*/ 0 h 1098559"/>
              <a:gd name="connsiteX2" fmla="*/ 1302499 w 1302499"/>
              <a:gd name="connsiteY2" fmla="*/ 1098559 h 1098559"/>
              <a:gd name="connsiteX3" fmla="*/ 0 w 1302499"/>
              <a:gd name="connsiteY3" fmla="*/ 1098559 h 1098559"/>
              <a:gd name="connsiteX4" fmla="*/ 0 w 1302499"/>
              <a:gd name="connsiteY4" fmla="*/ 0 h 1098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499" h="1098559">
                <a:moveTo>
                  <a:pt x="0" y="0"/>
                </a:moveTo>
                <a:lnTo>
                  <a:pt x="1302499" y="0"/>
                </a:lnTo>
                <a:lnTo>
                  <a:pt x="1302499" y="1098559"/>
                </a:lnTo>
                <a:lnTo>
                  <a:pt x="0" y="1098559"/>
                </a:lnTo>
                <a:lnTo>
                  <a:pt x="0" y="0"/>
                </a:lnTo>
                <a:close/>
              </a:path>
            </a:pathLst>
          </a:custGeom>
          <a:solidFill>
            <a:srgbClr val="008D48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b="1" kern="1200" dirty="0"/>
              <a:t>Mayor’s Entrepreneur Senior Project Officer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dirty="0">
                <a:solidFill>
                  <a:schemeClr val="tx1"/>
                </a:solidFill>
              </a:rPr>
              <a:t>(Secondee)</a:t>
            </a:r>
            <a:endParaRPr lang="en-GB" sz="1200" kern="1200" dirty="0">
              <a:solidFill>
                <a:schemeClr val="tx1"/>
              </a:solidFill>
            </a:endParaRPr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0BC7906F-9BB5-4119-8D5D-95DEDB96F3D7}"/>
              </a:ext>
            </a:extLst>
          </p:cNvPr>
          <p:cNvSpPr/>
          <p:nvPr/>
        </p:nvSpPr>
        <p:spPr>
          <a:xfrm>
            <a:off x="10942814" y="4679104"/>
            <a:ext cx="1152000" cy="990000"/>
          </a:xfrm>
          <a:custGeom>
            <a:avLst/>
            <a:gdLst>
              <a:gd name="connsiteX0" fmla="*/ 0 w 1302499"/>
              <a:gd name="connsiteY0" fmla="*/ 0 h 1098559"/>
              <a:gd name="connsiteX1" fmla="*/ 1302499 w 1302499"/>
              <a:gd name="connsiteY1" fmla="*/ 0 h 1098559"/>
              <a:gd name="connsiteX2" fmla="*/ 1302499 w 1302499"/>
              <a:gd name="connsiteY2" fmla="*/ 1098559 h 1098559"/>
              <a:gd name="connsiteX3" fmla="*/ 0 w 1302499"/>
              <a:gd name="connsiteY3" fmla="*/ 1098559 h 1098559"/>
              <a:gd name="connsiteX4" fmla="*/ 0 w 1302499"/>
              <a:gd name="connsiteY4" fmla="*/ 0 h 1098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499" h="1098559">
                <a:moveTo>
                  <a:pt x="0" y="0"/>
                </a:moveTo>
                <a:lnTo>
                  <a:pt x="1302499" y="0"/>
                </a:lnTo>
                <a:lnTo>
                  <a:pt x="1302499" y="1098559"/>
                </a:lnTo>
                <a:lnTo>
                  <a:pt x="0" y="1098559"/>
                </a:lnTo>
                <a:lnTo>
                  <a:pt x="0" y="0"/>
                </a:lnTo>
                <a:close/>
              </a:path>
            </a:pathLst>
          </a:custGeom>
          <a:solidFill>
            <a:srgbClr val="00AEE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t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00" b="1" dirty="0"/>
              <a:t>Administrative Support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dirty="0">
                <a:solidFill>
                  <a:schemeClr val="tx1"/>
                </a:solidFill>
              </a:rPr>
              <a:t>(Contractor)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87A6A066-8F89-403E-8606-CFC671323539}"/>
              </a:ext>
            </a:extLst>
          </p:cNvPr>
          <p:cNvCxnSpPr/>
          <p:nvPr/>
        </p:nvCxnSpPr>
        <p:spPr>
          <a:xfrm>
            <a:off x="8697049" y="4433585"/>
            <a:ext cx="0" cy="122759"/>
          </a:xfrm>
          <a:prstGeom prst="lin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9B6C637A-584F-46BA-ABB8-D8DD21CA2769}"/>
              </a:ext>
            </a:extLst>
          </p:cNvPr>
          <p:cNvCxnSpPr>
            <a:cxnSpLocks/>
          </p:cNvCxnSpPr>
          <p:nvPr/>
        </p:nvCxnSpPr>
        <p:spPr>
          <a:xfrm>
            <a:off x="8301395" y="4556344"/>
            <a:ext cx="1371600" cy="0"/>
          </a:xfrm>
          <a:prstGeom prst="lin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B36E6983-4847-477C-BA67-0D9E56DD39FD}"/>
              </a:ext>
            </a:extLst>
          </p:cNvPr>
          <p:cNvCxnSpPr/>
          <p:nvPr/>
        </p:nvCxnSpPr>
        <p:spPr>
          <a:xfrm>
            <a:off x="739757" y="3314598"/>
            <a:ext cx="1441205" cy="0"/>
          </a:xfrm>
          <a:prstGeom prst="lin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48502331-E5BB-45EF-B2DD-E6CDB3B096A4}"/>
              </a:ext>
            </a:extLst>
          </p:cNvPr>
          <p:cNvCxnSpPr>
            <a:cxnSpLocks/>
          </p:cNvCxnSpPr>
          <p:nvPr/>
        </p:nvCxnSpPr>
        <p:spPr>
          <a:xfrm>
            <a:off x="2180962" y="3314598"/>
            <a:ext cx="0" cy="126327"/>
          </a:xfrm>
          <a:prstGeom prst="lin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61ABA03D-2778-4BF1-B629-D38DD2EC2BD4}"/>
              </a:ext>
            </a:extLst>
          </p:cNvPr>
          <p:cNvCxnSpPr>
            <a:cxnSpLocks/>
          </p:cNvCxnSpPr>
          <p:nvPr/>
        </p:nvCxnSpPr>
        <p:spPr>
          <a:xfrm>
            <a:off x="10842012" y="3321972"/>
            <a:ext cx="0" cy="1840692"/>
          </a:xfrm>
          <a:prstGeom prst="lin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39F84E9D-6EC2-44F1-A691-F733BC8A5EF3}"/>
              </a:ext>
            </a:extLst>
          </p:cNvPr>
          <p:cNvCxnSpPr>
            <a:cxnSpLocks/>
          </p:cNvCxnSpPr>
          <p:nvPr/>
        </p:nvCxnSpPr>
        <p:spPr>
          <a:xfrm>
            <a:off x="10834686" y="5162664"/>
            <a:ext cx="108128" cy="0"/>
          </a:xfrm>
          <a:prstGeom prst="line">
            <a:avLst/>
          </a:pr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F870947-55BC-47C2-9B38-91A0AB96CF7B}"/>
              </a:ext>
            </a:extLst>
          </p:cNvPr>
          <p:cNvCxnSpPr>
            <a:cxnSpLocks/>
          </p:cNvCxnSpPr>
          <p:nvPr/>
        </p:nvCxnSpPr>
        <p:spPr>
          <a:xfrm>
            <a:off x="7363549" y="2981325"/>
            <a:ext cx="1333500" cy="0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</p:spTree>
    <p:extLst>
      <p:ext uri="{BB962C8B-B14F-4D97-AF65-F5344CB8AC3E}">
        <p14:creationId xmlns:p14="http://schemas.microsoft.com/office/powerpoint/2010/main" val="3084757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15691</TotalTime>
  <Words>107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Gill Sans MT</vt:lpstr>
      <vt:lpstr>Office Theme</vt:lpstr>
      <vt:lpstr>MAYOR’S FUND FOR LONDON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MAYOR’S FUND FOR LONDON</dc:title>
  <dc:creator>Jane Tomlinson</dc:creator>
  <cp:lastModifiedBy>Kirsty McHugh</cp:lastModifiedBy>
  <cp:revision>101</cp:revision>
  <cp:lastPrinted>2021-09-21T08:45:05Z</cp:lastPrinted>
  <dcterms:created xsi:type="dcterms:W3CDTF">2020-01-09T14:13:32Z</dcterms:created>
  <dcterms:modified xsi:type="dcterms:W3CDTF">2022-01-05T13:32:32Z</dcterms:modified>
</cp:coreProperties>
</file>