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1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4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C8716-5273-43B8-A1CC-6540C0E1AF54}" type="datetimeFigureOut">
              <a:rPr lang="en-GB" smtClean="0"/>
              <a:t>22/04/2025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7309EC-C9A0-4A7B-8BB0-F041C4058C32}" type="slidenum">
              <a:rPr lang="en-GB" smtClean="0"/>
              <a:t>‹#›</a:t>
            </a:fld>
            <a:endParaRPr lang="en-GB"/>
          </a:p>
        </p:txBody>
      </p:sp>
    </p:spTree>
    <p:extLst>
      <p:ext uri="{BB962C8B-B14F-4D97-AF65-F5344CB8AC3E}">
        <p14:creationId xmlns:p14="http://schemas.microsoft.com/office/powerpoint/2010/main" val="3159997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is the Comic Relief Culture Charter, which you may have already seen at the Open House back when it was launched in December.  </a:t>
            </a:r>
          </a:p>
          <a:p>
            <a:r>
              <a:rPr lang="en-US" dirty="0"/>
              <a:t>We previously had 7 ‘Value </a:t>
            </a:r>
            <a:r>
              <a:rPr lang="en-US" dirty="0" err="1"/>
              <a:t>Behaviours</a:t>
            </a:r>
            <a:r>
              <a:rPr lang="en-US" dirty="0"/>
              <a:t>’, however we decided to cut this down to four that we can focus on in greater depth, so the ‘Values’ will look familiar you. </a:t>
            </a:r>
            <a:endParaRPr lang="en-GB" dirty="0"/>
          </a:p>
          <a:p>
            <a:pPr marL="285750" indent="-285750">
              <a:buFont typeface="Arial"/>
              <a:buChar char="•"/>
            </a:pPr>
            <a:r>
              <a:rPr lang="en-US" b="1" dirty="0"/>
              <a:t>Make Meaningful Change</a:t>
            </a:r>
            <a:r>
              <a:rPr lang="en-US" dirty="0"/>
              <a:t> – Connect to why we exist (Impact), </a:t>
            </a:r>
            <a:endParaRPr lang="en-GB" dirty="0"/>
          </a:p>
          <a:p>
            <a:pPr marL="285750" indent="-285750">
              <a:buFont typeface="Arial"/>
              <a:buChar char="•"/>
            </a:pPr>
            <a:r>
              <a:rPr lang="en-US" b="1" dirty="0"/>
              <a:t>Have a sense of </a:t>
            </a:r>
            <a:r>
              <a:rPr lang="en-US" b="1" dirty="0" err="1"/>
              <a:t>humour</a:t>
            </a:r>
            <a:r>
              <a:rPr lang="en-US" b="1" dirty="0"/>
              <a:t> always</a:t>
            </a:r>
            <a:r>
              <a:rPr lang="en-US" dirty="0"/>
              <a:t> – make ideas happen (creativity) </a:t>
            </a:r>
            <a:endParaRPr lang="en-GB" dirty="0"/>
          </a:p>
          <a:p>
            <a:pPr marL="285750" indent="-285750">
              <a:buFont typeface="Arial"/>
              <a:buChar char="•"/>
            </a:pPr>
            <a:r>
              <a:rPr lang="en-US" b="1" dirty="0"/>
              <a:t>Break down barriers</a:t>
            </a:r>
            <a:r>
              <a:rPr lang="en-US" dirty="0"/>
              <a:t> – move forward decisively (Progress) </a:t>
            </a:r>
            <a:endParaRPr lang="en-GB" dirty="0"/>
          </a:p>
          <a:p>
            <a:pPr marL="285750" indent="-285750">
              <a:buFont typeface="Arial"/>
              <a:buChar char="•"/>
            </a:pPr>
            <a:r>
              <a:rPr lang="en-US" b="1" dirty="0"/>
              <a:t>Make it personal</a:t>
            </a:r>
            <a:r>
              <a:rPr lang="en-US" dirty="0"/>
              <a:t> - collaborate effectively (accountability)</a:t>
            </a:r>
            <a:endParaRPr lang="en-GB" dirty="0"/>
          </a:p>
          <a:p>
            <a:r>
              <a:rPr lang="en-US" dirty="0"/>
              <a:t>The charter filters down from the overall Vision and Mission – but it’s about how this can be relevant to us individually and as a team. This is where the ‘Commitments’ come into play and help it to be a tool to help us filter down the values into our day-to-day activities. </a:t>
            </a:r>
            <a:endParaRPr lang="en-GB" dirty="0"/>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5755E3E8-1D81-4E42-A38E-794FB0681EDC}" type="slidenum">
              <a:rPr lang="en-GB"/>
              <a:t>1</a:t>
            </a:fld>
            <a:endParaRPr lang="en-GB"/>
          </a:p>
        </p:txBody>
      </p:sp>
    </p:spTree>
    <p:extLst>
      <p:ext uri="{BB962C8B-B14F-4D97-AF65-F5344CB8AC3E}">
        <p14:creationId xmlns:p14="http://schemas.microsoft.com/office/powerpoint/2010/main" val="2411352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0B86D-CDEC-3FE2-3144-AB7760DA2B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B8633F5-7E10-F618-09B9-BCDA12BFF8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CC12665-C1EA-8BE2-A2A6-AA68C66549A2}"/>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5" name="Footer Placeholder 4">
            <a:extLst>
              <a:ext uri="{FF2B5EF4-FFF2-40B4-BE49-F238E27FC236}">
                <a16:creationId xmlns:a16="http://schemas.microsoft.com/office/drawing/2014/main" id="{77757780-C61F-44F2-0A1E-078583052E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71BA77-780D-6DC0-35AD-D989D85F67E5}"/>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373028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AE8A2-A16B-0DA5-8B3F-4B5D62C1C86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5FD6BA-E76B-5E56-1237-6783C49580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2C03DF-90B5-CD9D-0C1C-8EDC9038B214}"/>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5" name="Footer Placeholder 4">
            <a:extLst>
              <a:ext uri="{FF2B5EF4-FFF2-40B4-BE49-F238E27FC236}">
                <a16:creationId xmlns:a16="http://schemas.microsoft.com/office/drawing/2014/main" id="{95FE1323-A52C-72CE-529E-506C765781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C02B6A-19D5-C81A-7872-1DA1751D2AC9}"/>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3324341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5E7D0D-5BFB-B863-C246-F7BFCECBE10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5C3555D-B5C7-C5CC-C1B5-DB51D88DA3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06A3F7-884E-6F7E-EA68-BC3141E1AE10}"/>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5" name="Footer Placeholder 4">
            <a:extLst>
              <a:ext uri="{FF2B5EF4-FFF2-40B4-BE49-F238E27FC236}">
                <a16:creationId xmlns:a16="http://schemas.microsoft.com/office/drawing/2014/main" id="{281A217E-4793-FF9B-9551-B8170F154C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8335B2-12D5-8715-92CE-3D7D22EFC472}"/>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1219410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BFB69-12D8-6CC2-DD32-BF2E155A443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63055C-3137-FADA-33BA-BF98F9C32B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AC9482-D653-0EE7-BB16-4FD499EF19B5}"/>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5" name="Footer Placeholder 4">
            <a:extLst>
              <a:ext uri="{FF2B5EF4-FFF2-40B4-BE49-F238E27FC236}">
                <a16:creationId xmlns:a16="http://schemas.microsoft.com/office/drawing/2014/main" id="{FC248F67-E3D4-40D8-0EFC-FADC94946F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1FB5B7-93CF-AD29-CE23-96FAC9B9131E}"/>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1180225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B7451-515F-F758-46CE-E02E8A82D5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8977DDD-517E-6D1B-1CE2-4DF0C5C7DCB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BA4349-3117-D92A-5B9F-14E3B4EC05E3}"/>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5" name="Footer Placeholder 4">
            <a:extLst>
              <a:ext uri="{FF2B5EF4-FFF2-40B4-BE49-F238E27FC236}">
                <a16:creationId xmlns:a16="http://schemas.microsoft.com/office/drawing/2014/main" id="{BE0836BA-9AEA-224F-F03C-99B53044C2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EFEF06-08BF-B0A0-E7AE-E43A6F75D161}"/>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413757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EA187-9947-8760-D266-05DF130D21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792B87-7D22-965B-B645-665DD0795C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4235305-606D-3DA8-5553-250323A0A6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4A019D1-94AE-BA2B-0AC4-5A3DBDECB9A0}"/>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6" name="Footer Placeholder 5">
            <a:extLst>
              <a:ext uri="{FF2B5EF4-FFF2-40B4-BE49-F238E27FC236}">
                <a16:creationId xmlns:a16="http://schemas.microsoft.com/office/drawing/2014/main" id="{4DB817CA-9D7E-637D-A0F9-61CC50BBBC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5F00B1-5FE4-16B5-26AC-25DF69F915F2}"/>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98820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78AC0-56D9-5414-894D-C30BD75DB0E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E9B27C-BE18-732A-5FA8-4F6C2C2514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7A9392-C4C7-218B-1B2A-4BDE39616B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BB9DAE2-E12F-ED43-4213-40712B07E1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0D3C8F-F731-A2D9-2CE2-4E43E54B02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E8E4838-3A19-CE01-C2D2-F3585782BB01}"/>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8" name="Footer Placeholder 7">
            <a:extLst>
              <a:ext uri="{FF2B5EF4-FFF2-40B4-BE49-F238E27FC236}">
                <a16:creationId xmlns:a16="http://schemas.microsoft.com/office/drawing/2014/main" id="{6E4DCA8A-0CD1-C40E-DB2F-CA629F766DF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AE3EC8-3A93-8736-5C95-33F04ADB66C4}"/>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357473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55051-5BEB-F877-3F43-C37504C3E45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B72E774-759E-B8B5-A19F-0EBE9D933F20}"/>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4" name="Footer Placeholder 3">
            <a:extLst>
              <a:ext uri="{FF2B5EF4-FFF2-40B4-BE49-F238E27FC236}">
                <a16:creationId xmlns:a16="http://schemas.microsoft.com/office/drawing/2014/main" id="{26FF5AE4-CFF4-0638-ACB3-3DCA92860C2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570C03-B4E9-705E-D156-1F3E66A8D119}"/>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1874341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9DA35D-FE3F-DBC8-DD77-F17E3B6E1790}"/>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3" name="Footer Placeholder 2">
            <a:extLst>
              <a:ext uri="{FF2B5EF4-FFF2-40B4-BE49-F238E27FC236}">
                <a16:creationId xmlns:a16="http://schemas.microsoft.com/office/drawing/2014/main" id="{CF16D447-71EA-821F-81BC-F4D09B7269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861B74-1E3B-0AB4-3417-6B84145FF0B8}"/>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33178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D584-43E2-5C1F-43DD-639DD59AB6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2CFE64-B966-2DD0-1C79-9B989DB533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B72B864-8D3E-BAC6-A7E8-F90D143AF0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425AA1-D948-444A-8BE6-6C6E62D6AE2C}"/>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6" name="Footer Placeholder 5">
            <a:extLst>
              <a:ext uri="{FF2B5EF4-FFF2-40B4-BE49-F238E27FC236}">
                <a16:creationId xmlns:a16="http://schemas.microsoft.com/office/drawing/2014/main" id="{044726E8-4E75-A7BF-B8C6-2D132E4E794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E8150D-9168-BDD5-A341-D057B7FE8DE6}"/>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482196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2F363-CC2F-CDF2-8DEB-C628EE142B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706A5DD-33F4-5BE8-7F27-F873D213B0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62E7558-89E4-9686-2FE6-DDB045797A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6C7564-72A6-16DE-4B9F-550950ADA1DB}"/>
              </a:ext>
            </a:extLst>
          </p:cNvPr>
          <p:cNvSpPr>
            <a:spLocks noGrp="1"/>
          </p:cNvSpPr>
          <p:nvPr>
            <p:ph type="dt" sz="half" idx="10"/>
          </p:nvPr>
        </p:nvSpPr>
        <p:spPr/>
        <p:txBody>
          <a:bodyPr/>
          <a:lstStyle/>
          <a:p>
            <a:fld id="{361BB22B-1192-4F8B-B001-E8155F46110F}" type="datetimeFigureOut">
              <a:rPr lang="en-GB" smtClean="0"/>
              <a:t>22/04/2025</a:t>
            </a:fld>
            <a:endParaRPr lang="en-GB"/>
          </a:p>
        </p:txBody>
      </p:sp>
      <p:sp>
        <p:nvSpPr>
          <p:cNvPr id="6" name="Footer Placeholder 5">
            <a:extLst>
              <a:ext uri="{FF2B5EF4-FFF2-40B4-BE49-F238E27FC236}">
                <a16:creationId xmlns:a16="http://schemas.microsoft.com/office/drawing/2014/main" id="{2C88BC78-C7D7-C6E2-EE6C-A38DEE40DB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CE9A6B1-D864-C0B3-13AE-40BF16759B9A}"/>
              </a:ext>
            </a:extLst>
          </p:cNvPr>
          <p:cNvSpPr>
            <a:spLocks noGrp="1"/>
          </p:cNvSpPr>
          <p:nvPr>
            <p:ph type="sldNum" sz="quarter" idx="12"/>
          </p:nvPr>
        </p:nvSpPr>
        <p:spPr/>
        <p:txBody>
          <a:bodyPr/>
          <a:lstStyle/>
          <a:p>
            <a:fld id="{0D1C5A7A-6E14-4F7D-A734-1B840922EBB0}" type="slidenum">
              <a:rPr lang="en-GB" smtClean="0"/>
              <a:t>‹#›</a:t>
            </a:fld>
            <a:endParaRPr lang="en-GB"/>
          </a:p>
        </p:txBody>
      </p:sp>
    </p:spTree>
    <p:extLst>
      <p:ext uri="{BB962C8B-B14F-4D97-AF65-F5344CB8AC3E}">
        <p14:creationId xmlns:p14="http://schemas.microsoft.com/office/powerpoint/2010/main" val="3104338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0E0D58-7FF7-6D0C-3C2A-B055CACB63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2CC88A-D087-A66E-8B08-A38580EBFD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6C0415-FADC-12D1-1381-E97B1C2CDD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61BB22B-1192-4F8B-B001-E8155F46110F}" type="datetimeFigureOut">
              <a:rPr lang="en-GB" smtClean="0"/>
              <a:t>22/04/2025</a:t>
            </a:fld>
            <a:endParaRPr lang="en-GB"/>
          </a:p>
        </p:txBody>
      </p:sp>
      <p:sp>
        <p:nvSpPr>
          <p:cNvPr id="5" name="Footer Placeholder 4">
            <a:extLst>
              <a:ext uri="{FF2B5EF4-FFF2-40B4-BE49-F238E27FC236}">
                <a16:creationId xmlns:a16="http://schemas.microsoft.com/office/drawing/2014/main" id="{78C18B21-4E49-122E-5AEA-8CA4C66D31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DBDACAB-8ABE-339B-B053-93DBF90F4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D1C5A7A-6E14-4F7D-A734-1B840922EBB0}" type="slidenum">
              <a:rPr lang="en-GB" smtClean="0"/>
              <a:t>‹#›</a:t>
            </a:fld>
            <a:endParaRPr lang="en-GB"/>
          </a:p>
        </p:txBody>
      </p:sp>
    </p:spTree>
    <p:extLst>
      <p:ext uri="{BB962C8B-B14F-4D97-AF65-F5344CB8AC3E}">
        <p14:creationId xmlns:p14="http://schemas.microsoft.com/office/powerpoint/2010/main" val="4127449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0">
            <a:extLst>
              <a:ext uri="{FF2B5EF4-FFF2-40B4-BE49-F238E27FC236}">
                <a16:creationId xmlns:a16="http://schemas.microsoft.com/office/drawing/2014/main" id="{62117612-D00D-5BA8-F386-DAB2E8BE74C8}"/>
              </a:ext>
            </a:extLst>
          </p:cNvPr>
          <p:cNvSpPr txBox="1"/>
          <p:nvPr/>
        </p:nvSpPr>
        <p:spPr>
          <a:xfrm>
            <a:off x="705399" y="368255"/>
            <a:ext cx="2040585" cy="1113274"/>
          </a:xfrm>
          <a:prstGeom prst="rect">
            <a:avLst/>
          </a:prstGeom>
        </p:spPr>
        <p:txBody>
          <a:bodyPr vert="horz" wrap="square" lIns="0" tIns="5227" rIns="0" bIns="0" rtlCol="0">
            <a:spAutoFit/>
          </a:bodyPr>
          <a:lstStyle/>
          <a:p>
            <a:pPr marL="5227">
              <a:spcBef>
                <a:spcPts val="42"/>
              </a:spcBef>
            </a:pPr>
            <a:r>
              <a:rPr lang="en-GB" sz="2400" dirty="0">
                <a:solidFill>
                  <a:srgbClr val="E5252F"/>
                </a:solidFill>
                <a:latin typeface="Anton" pitchFamily="2" charset="0"/>
                <a:cs typeface="Montserrat"/>
              </a:rPr>
              <a:t>Comic Relief Cultural Charter  </a:t>
            </a:r>
            <a:br>
              <a:rPr lang="en-GB" sz="2400" dirty="0">
                <a:solidFill>
                  <a:srgbClr val="E5252F"/>
                </a:solidFill>
                <a:latin typeface="Anton" pitchFamily="2" charset="0"/>
                <a:cs typeface="Montserrat"/>
              </a:rPr>
            </a:br>
            <a:r>
              <a:rPr lang="en-GB" sz="2400" dirty="0">
                <a:solidFill>
                  <a:srgbClr val="E5252F"/>
                </a:solidFill>
                <a:latin typeface="Anton" pitchFamily="2" charset="0"/>
                <a:cs typeface="Montserrat"/>
              </a:rPr>
              <a:t>2024-2025</a:t>
            </a:r>
            <a:endParaRPr lang="en-GB" sz="2400" dirty="0">
              <a:highlight>
                <a:srgbClr val="FFFF00"/>
              </a:highlight>
              <a:latin typeface="Anton" pitchFamily="2" charset="0"/>
              <a:cs typeface="Montserrat"/>
            </a:endParaRPr>
          </a:p>
        </p:txBody>
      </p:sp>
      <p:graphicFrame>
        <p:nvGraphicFramePr>
          <p:cNvPr id="45" name="Table 44">
            <a:extLst>
              <a:ext uri="{FF2B5EF4-FFF2-40B4-BE49-F238E27FC236}">
                <a16:creationId xmlns:a16="http://schemas.microsoft.com/office/drawing/2014/main" id="{F8A0E46F-0399-979F-FA5B-3577BA6E22C5}"/>
              </a:ext>
            </a:extLst>
          </p:cNvPr>
          <p:cNvGraphicFramePr>
            <a:graphicFrameLocks noGrp="1"/>
          </p:cNvGraphicFramePr>
          <p:nvPr/>
        </p:nvGraphicFramePr>
        <p:xfrm>
          <a:off x="2795082" y="68297"/>
          <a:ext cx="9306128" cy="6721405"/>
        </p:xfrm>
        <a:graphic>
          <a:graphicData uri="http://schemas.openxmlformats.org/drawingml/2006/table">
            <a:tbl>
              <a:tblPr firstRow="1" bandRow="1">
                <a:tableStyleId>{5C22544A-7EE6-4342-B048-85BDC9FD1C3A}</a:tableStyleId>
              </a:tblPr>
              <a:tblGrid>
                <a:gridCol w="1230972">
                  <a:extLst>
                    <a:ext uri="{9D8B030D-6E8A-4147-A177-3AD203B41FA5}">
                      <a16:colId xmlns:a16="http://schemas.microsoft.com/office/drawing/2014/main" val="2821869682"/>
                    </a:ext>
                  </a:extLst>
                </a:gridCol>
                <a:gridCol w="2018789">
                  <a:extLst>
                    <a:ext uri="{9D8B030D-6E8A-4147-A177-3AD203B41FA5}">
                      <a16:colId xmlns:a16="http://schemas.microsoft.com/office/drawing/2014/main" val="2390160520"/>
                    </a:ext>
                  </a:extLst>
                </a:gridCol>
                <a:gridCol w="2018789">
                  <a:extLst>
                    <a:ext uri="{9D8B030D-6E8A-4147-A177-3AD203B41FA5}">
                      <a16:colId xmlns:a16="http://schemas.microsoft.com/office/drawing/2014/main" val="1733051003"/>
                    </a:ext>
                  </a:extLst>
                </a:gridCol>
                <a:gridCol w="2018789">
                  <a:extLst>
                    <a:ext uri="{9D8B030D-6E8A-4147-A177-3AD203B41FA5}">
                      <a16:colId xmlns:a16="http://schemas.microsoft.com/office/drawing/2014/main" val="1947637845"/>
                    </a:ext>
                  </a:extLst>
                </a:gridCol>
                <a:gridCol w="2018789">
                  <a:extLst>
                    <a:ext uri="{9D8B030D-6E8A-4147-A177-3AD203B41FA5}">
                      <a16:colId xmlns:a16="http://schemas.microsoft.com/office/drawing/2014/main" val="1577994794"/>
                    </a:ext>
                  </a:extLst>
                </a:gridCol>
              </a:tblGrid>
              <a:tr h="313682">
                <a:tc>
                  <a:txBody>
                    <a:bodyPr/>
                    <a:lstStyle/>
                    <a:p>
                      <a:pPr algn="ctr"/>
                      <a:r>
                        <a:rPr lang="en-US" sz="1200" dirty="0">
                          <a:latin typeface="Montserrat" pitchFamily="2" charset="77"/>
                        </a:rPr>
                        <a:t>Vision</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gridSpan="4">
                  <a:txBody>
                    <a:bodyPr/>
                    <a:lstStyle/>
                    <a:p>
                      <a:pPr algn="ctr"/>
                      <a:r>
                        <a:rPr lang="en-US" sz="1200" b="0" dirty="0">
                          <a:latin typeface="Anton" pitchFamily="2" charset="77"/>
                        </a:rPr>
                        <a:t>A Just World Free From Poverty</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576077430"/>
                  </a:ext>
                </a:extLst>
              </a:tr>
              <a:tr h="607211">
                <a:tc>
                  <a:txBody>
                    <a:bodyPr/>
                    <a:lstStyle/>
                    <a:p>
                      <a:pPr algn="ctr"/>
                      <a:r>
                        <a:rPr lang="en-US" sz="1200" b="1" dirty="0">
                          <a:solidFill>
                            <a:schemeClr val="tx1">
                              <a:lumMod val="50000"/>
                              <a:lumOff val="50000"/>
                            </a:schemeClr>
                          </a:solidFill>
                          <a:latin typeface="Montserrat" pitchFamily="2" charset="77"/>
                        </a:rPr>
                        <a:t>Mission</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alpha val="14118"/>
                      </a:srgbClr>
                    </a:solidFill>
                  </a:tcPr>
                </a:tc>
                <a:tc gridSpan="4">
                  <a:txBody>
                    <a:bodyPr/>
                    <a:lstStyle/>
                    <a:p>
                      <a:pPr algn="ctr"/>
                      <a:r>
                        <a:rPr lang="en-US" sz="1200" b="0" dirty="0">
                          <a:latin typeface="Montserrat" pitchFamily="2" charset="77"/>
                        </a:rPr>
                        <a:t>We use the power of </a:t>
                      </a:r>
                      <a:r>
                        <a:rPr lang="en-US" sz="1200" b="0" dirty="0" err="1">
                          <a:latin typeface="Montserrat" pitchFamily="2" charset="77"/>
                        </a:rPr>
                        <a:t>humour</a:t>
                      </a:r>
                      <a:r>
                        <a:rPr lang="en-US" sz="1200" b="0" dirty="0">
                          <a:latin typeface="Montserrat" pitchFamily="2" charset="77"/>
                        </a:rPr>
                        <a:t> and popular culture to engage people to help others, and we raise money to support </a:t>
                      </a:r>
                      <a:r>
                        <a:rPr lang="en-US" sz="1200" b="0" dirty="0" err="1">
                          <a:latin typeface="Montserrat" pitchFamily="2" charset="77"/>
                        </a:rPr>
                        <a:t>organisations</a:t>
                      </a:r>
                      <a:r>
                        <a:rPr lang="en-US" sz="1200" b="0" dirty="0">
                          <a:latin typeface="Montserrat" pitchFamily="2" charset="77"/>
                        </a:rPr>
                        <a:t> working towards a just world free from poverty</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alpha val="14118"/>
                      </a:srgb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759983880"/>
                  </a:ext>
                </a:extLst>
              </a:tr>
              <a:tr h="677271">
                <a:tc>
                  <a:txBody>
                    <a:bodyPr/>
                    <a:lstStyle/>
                    <a:p>
                      <a:pPr algn="ctr"/>
                      <a:r>
                        <a:rPr lang="en-US" sz="1200" b="1" dirty="0">
                          <a:solidFill>
                            <a:schemeClr val="tx1">
                              <a:lumMod val="50000"/>
                              <a:lumOff val="50000"/>
                            </a:schemeClr>
                          </a:solidFill>
                          <a:latin typeface="Montserrat" pitchFamily="2" charset="77"/>
                        </a:rPr>
                        <a:t>Values</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219E">
                        <a:alpha val="14118"/>
                      </a:srgbClr>
                    </a:solidFill>
                  </a:tcPr>
                </a:tc>
                <a:tc>
                  <a:txBody>
                    <a:bodyPr/>
                    <a:lstStyle/>
                    <a:p>
                      <a:pPr algn="ctr"/>
                      <a:r>
                        <a:rPr lang="en-US" sz="1200" b="1" dirty="0">
                          <a:solidFill>
                            <a:srgbClr val="C00000"/>
                          </a:solidFill>
                          <a:latin typeface="Montserrat" pitchFamily="2" charset="77"/>
                        </a:rPr>
                        <a:t>MAKE MEANINGFUL CHANGE</a:t>
                      </a:r>
                    </a:p>
                    <a:p>
                      <a:pPr algn="ctr"/>
                      <a:r>
                        <a:rPr lang="en-US" sz="1200" b="1" dirty="0">
                          <a:solidFill>
                            <a:srgbClr val="C00000"/>
                          </a:solidFill>
                          <a:latin typeface="Montserrat" pitchFamily="2" charset="77"/>
                        </a:rPr>
                        <a:t>(impact)</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219E">
                        <a:alpha val="14118"/>
                      </a:srgbClr>
                    </a:solidFill>
                  </a:tcPr>
                </a:tc>
                <a:tc>
                  <a:txBody>
                    <a:bodyPr/>
                    <a:lstStyle/>
                    <a:p>
                      <a:pPr algn="ctr"/>
                      <a:r>
                        <a:rPr lang="en-US" sz="1200" b="1" dirty="0">
                          <a:solidFill>
                            <a:srgbClr val="C00000"/>
                          </a:solidFill>
                          <a:latin typeface="Montserrat" pitchFamily="2" charset="77"/>
                        </a:rPr>
                        <a:t>HAVE A SENSE OF HUMOUR, ALWAYS (creativity)</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219E">
                        <a:alpha val="14118"/>
                      </a:srgbClr>
                    </a:solidFill>
                  </a:tcPr>
                </a:tc>
                <a:tc>
                  <a:txBody>
                    <a:bodyPr/>
                    <a:lstStyle/>
                    <a:p>
                      <a:pPr algn="ctr"/>
                      <a:r>
                        <a:rPr lang="en-US" sz="1200" b="1" dirty="0">
                          <a:solidFill>
                            <a:srgbClr val="C00000"/>
                          </a:solidFill>
                          <a:latin typeface="Montserrat" pitchFamily="2" charset="77"/>
                        </a:rPr>
                        <a:t>BREAK DOWN BARRIERS</a:t>
                      </a:r>
                    </a:p>
                    <a:p>
                      <a:pPr algn="ctr"/>
                      <a:r>
                        <a:rPr lang="en-US" sz="1200" b="1" dirty="0">
                          <a:solidFill>
                            <a:srgbClr val="C00000"/>
                          </a:solidFill>
                          <a:latin typeface="Montserrat" pitchFamily="2" charset="77"/>
                        </a:rPr>
                        <a:t>(progress)</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219E">
                        <a:alpha val="14118"/>
                      </a:srgbClr>
                    </a:solidFill>
                  </a:tcPr>
                </a:tc>
                <a:tc>
                  <a:txBody>
                    <a:bodyPr/>
                    <a:lstStyle/>
                    <a:p>
                      <a:pPr algn="ctr"/>
                      <a:r>
                        <a:rPr lang="en-US" sz="1200" b="1" dirty="0">
                          <a:solidFill>
                            <a:srgbClr val="C00000"/>
                          </a:solidFill>
                          <a:latin typeface="Montserrat" pitchFamily="2" charset="77"/>
                        </a:rPr>
                        <a:t>MAKE IT </a:t>
                      </a:r>
                      <a:br>
                        <a:rPr lang="en-US" sz="1200" b="1" dirty="0">
                          <a:solidFill>
                            <a:srgbClr val="C00000"/>
                          </a:solidFill>
                          <a:latin typeface="Montserrat" pitchFamily="2" charset="77"/>
                        </a:rPr>
                      </a:br>
                      <a:r>
                        <a:rPr lang="en-US" sz="1200" b="1" dirty="0">
                          <a:solidFill>
                            <a:srgbClr val="C00000"/>
                          </a:solidFill>
                          <a:latin typeface="Montserrat" pitchFamily="2" charset="77"/>
                        </a:rPr>
                        <a:t>PERSONAL (accountability)</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219E">
                        <a:alpha val="14118"/>
                      </a:srgbClr>
                    </a:solidFill>
                  </a:tcPr>
                </a:tc>
                <a:extLst>
                  <a:ext uri="{0D108BD9-81ED-4DB2-BD59-A6C34878D82A}">
                    <a16:rowId xmlns:a16="http://schemas.microsoft.com/office/drawing/2014/main" val="2063391489"/>
                  </a:ext>
                </a:extLst>
              </a:tr>
              <a:tr h="698511">
                <a:tc>
                  <a:txBody>
                    <a:bodyPr/>
                    <a:lstStyle/>
                    <a:p>
                      <a:pPr algn="ctr"/>
                      <a:r>
                        <a:rPr lang="en-US" sz="1200" b="1" dirty="0">
                          <a:solidFill>
                            <a:schemeClr val="tx1">
                              <a:lumMod val="50000"/>
                              <a:lumOff val="50000"/>
                            </a:schemeClr>
                          </a:solidFill>
                          <a:latin typeface="Montserrat" pitchFamily="2" charset="77"/>
                        </a:rPr>
                        <a:t>Dial-Up </a:t>
                      </a:r>
                      <a:r>
                        <a:rPr lang="en-US" sz="1200" b="1" dirty="0" err="1">
                          <a:solidFill>
                            <a:schemeClr val="tx1">
                              <a:lumMod val="50000"/>
                              <a:lumOff val="50000"/>
                            </a:schemeClr>
                          </a:solidFill>
                          <a:latin typeface="Montserrat" pitchFamily="2" charset="77"/>
                        </a:rPr>
                        <a:t>Behaviours</a:t>
                      </a:r>
                      <a:endParaRPr lang="en-US" sz="1200" b="1" dirty="0">
                        <a:solidFill>
                          <a:schemeClr val="tx1">
                            <a:lumMod val="50000"/>
                            <a:lumOff val="50000"/>
                          </a:schemeClr>
                        </a:solidFill>
                        <a:latin typeface="Montserrat" pitchFamily="2" charset="77"/>
                      </a:endParaRP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46BF2">
                        <a:alpha val="7059"/>
                      </a:srgbClr>
                    </a:solidFill>
                  </a:tcPr>
                </a:tc>
                <a:tc>
                  <a:txBody>
                    <a:bodyPr/>
                    <a:lstStyle/>
                    <a:p>
                      <a:pPr algn="ctr"/>
                      <a:r>
                        <a:rPr lang="en-US" sz="1200" b="1" dirty="0">
                          <a:latin typeface="Montserrat" pitchFamily="2" charset="77"/>
                        </a:rPr>
                        <a:t>Connect to why we exist</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46BF2">
                        <a:alpha val="7059"/>
                      </a:srgbClr>
                    </a:solidFill>
                  </a:tcPr>
                </a:tc>
                <a:tc>
                  <a:txBody>
                    <a:bodyPr/>
                    <a:lstStyle/>
                    <a:p>
                      <a:pPr algn="ctr"/>
                      <a:r>
                        <a:rPr lang="en-US" sz="1200" b="1">
                          <a:latin typeface="Montserrat" pitchFamily="2" charset="77"/>
                        </a:rPr>
                        <a:t>Make ideas happen</a:t>
                      </a:r>
                      <a:endParaRPr lang="en-US" sz="1200" b="1" dirty="0">
                        <a:latin typeface="Montserrat" pitchFamily="2" charset="77"/>
                      </a:endParaRP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46BF2">
                        <a:alpha val="7059"/>
                      </a:srgbClr>
                    </a:solidFill>
                  </a:tcPr>
                </a:tc>
                <a:tc>
                  <a:txBody>
                    <a:bodyPr/>
                    <a:lstStyle/>
                    <a:p>
                      <a:pPr algn="ctr"/>
                      <a:r>
                        <a:rPr lang="en-US" sz="1200" b="1" dirty="0">
                          <a:latin typeface="Montserrat" pitchFamily="2" charset="77"/>
                        </a:rPr>
                        <a:t>Move forward decisively</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46BF2">
                        <a:alpha val="7059"/>
                      </a:srgbClr>
                    </a:solidFill>
                  </a:tcPr>
                </a:tc>
                <a:tc>
                  <a:txBody>
                    <a:bodyPr/>
                    <a:lstStyle/>
                    <a:p>
                      <a:pPr algn="ctr"/>
                      <a:r>
                        <a:rPr lang="en-US" sz="1200" b="1" dirty="0">
                          <a:latin typeface="Montserrat" pitchFamily="2" charset="77"/>
                        </a:rPr>
                        <a:t>Collaborate effectively</a:t>
                      </a:r>
                    </a:p>
                  </a:txBody>
                  <a:tcPr marL="35609" marR="35609" marT="17805" marB="17805"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46BF2">
                        <a:alpha val="7059"/>
                      </a:srgbClr>
                    </a:solidFill>
                  </a:tcPr>
                </a:tc>
                <a:extLst>
                  <a:ext uri="{0D108BD9-81ED-4DB2-BD59-A6C34878D82A}">
                    <a16:rowId xmlns:a16="http://schemas.microsoft.com/office/drawing/2014/main" val="4047186563"/>
                  </a:ext>
                </a:extLst>
              </a:tr>
              <a:tr h="4119868">
                <a:tc>
                  <a:txBody>
                    <a:bodyPr/>
                    <a:lstStyle/>
                    <a:p>
                      <a:pPr algn="ctr"/>
                      <a:endParaRPr lang="en-US" sz="1200" b="1" dirty="0">
                        <a:solidFill>
                          <a:schemeClr val="tx1">
                            <a:lumMod val="50000"/>
                            <a:lumOff val="50000"/>
                          </a:schemeClr>
                        </a:solidFill>
                        <a:latin typeface="Montserrat" pitchFamily="2" charset="77"/>
                      </a:endParaRPr>
                    </a:p>
                    <a:p>
                      <a:pPr algn="ctr"/>
                      <a:r>
                        <a:rPr lang="en-US" sz="1200" b="1" dirty="0">
                          <a:solidFill>
                            <a:schemeClr val="tx1">
                              <a:lumMod val="50000"/>
                              <a:lumOff val="50000"/>
                            </a:schemeClr>
                          </a:solidFill>
                          <a:latin typeface="Montserrat" pitchFamily="2" charset="77"/>
                        </a:rPr>
                        <a:t>Our Commitments</a:t>
                      </a:r>
                    </a:p>
                  </a:txBody>
                  <a:tcPr marL="35609" marR="35609" marT="17805" marB="17805">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BDD6">
                        <a:alpha val="3137"/>
                      </a:srgbClr>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b="1" dirty="0">
                        <a:latin typeface="Montserrat" pitchFamily="2" charset="77"/>
                      </a:endParaRPr>
                    </a:p>
                    <a:p>
                      <a:pPr marL="0" marR="0" lvl="0" indent="0" algn="ctr" defTabSz="914377" rtl="0" eaLnBrk="1" fontAlgn="auto" latinLnBrk="0" hangingPunct="1">
                        <a:lnSpc>
                          <a:spcPct val="100000"/>
                        </a:lnSpc>
                        <a:spcBef>
                          <a:spcPts val="0"/>
                        </a:spcBef>
                        <a:spcAft>
                          <a:spcPts val="0"/>
                        </a:spcAft>
                        <a:buClrTx/>
                        <a:buSzTx/>
                        <a:buFontTx/>
                        <a:buNone/>
                        <a:tabLst/>
                        <a:defRPr/>
                      </a:pPr>
                      <a:r>
                        <a:rPr lang="en-US" sz="1200" b="1" dirty="0">
                          <a:latin typeface="Montserrat" pitchFamily="2" charset="77"/>
                        </a:rPr>
                        <a:t>We ensure our actions are driven by purpose</a:t>
                      </a: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b="1" dirty="0">
                        <a:latin typeface="Montserrat" pitchFamily="2" charset="77"/>
                      </a:endParaRP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dirty="0">
                        <a:latin typeface="Montserrat" pitchFamily="2" charset="77"/>
                      </a:endParaRPr>
                    </a:p>
                    <a:p>
                      <a:pPr marL="0" marR="0" lvl="0" indent="0" algn="l" defTabSz="914377" rtl="0" eaLnBrk="1" fontAlgn="auto" latinLnBrk="0" hangingPunct="1">
                        <a:lnSpc>
                          <a:spcPct val="100000"/>
                        </a:lnSpc>
                        <a:spcBef>
                          <a:spcPts val="0"/>
                        </a:spcBef>
                        <a:spcAft>
                          <a:spcPts val="0"/>
                        </a:spcAft>
                        <a:buClrTx/>
                        <a:buSzTx/>
                        <a:buFontTx/>
                        <a:buNone/>
                        <a:tabLst/>
                        <a:defRPr/>
                      </a:pPr>
                      <a:r>
                        <a:rPr lang="en-US" sz="1200" dirty="0">
                          <a:latin typeface="Montserrat" pitchFamily="2" charset="77"/>
                        </a:rPr>
                        <a:t>We commit to ensuring that key decisions and actions ladder up to our vision and mission. We remind ourselves of how our work delivers value for key stakeholders, and ensure we are making decisions that help advance progress towards our vision. We communicate the purpose and rationale of our actions as needed. </a:t>
                      </a: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dirty="0">
                        <a:latin typeface="Montserrat" pitchFamily="2" charset="77"/>
                      </a:endParaRPr>
                    </a:p>
                  </a:txBody>
                  <a:tcPr marL="35609" marR="35609" marT="17805" marB="17805">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BDD6">
                        <a:alpha val="3137"/>
                      </a:srgbClr>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b="1" dirty="0">
                        <a:latin typeface="Montserrat" pitchFamily="2" charset="77"/>
                      </a:endParaRPr>
                    </a:p>
                    <a:p>
                      <a:pPr marL="0" marR="0" lvl="0" indent="0" algn="ctr" defTabSz="914377" rtl="0" eaLnBrk="1" fontAlgn="auto" latinLnBrk="0" hangingPunct="1">
                        <a:lnSpc>
                          <a:spcPct val="100000"/>
                        </a:lnSpc>
                        <a:spcBef>
                          <a:spcPts val="0"/>
                        </a:spcBef>
                        <a:spcAft>
                          <a:spcPts val="0"/>
                        </a:spcAft>
                        <a:buClrTx/>
                        <a:buSzTx/>
                        <a:buFontTx/>
                        <a:buNone/>
                        <a:tabLst/>
                        <a:defRPr/>
                      </a:pPr>
                      <a:r>
                        <a:rPr lang="en-US" sz="1200" b="1" dirty="0">
                          <a:latin typeface="Montserrat" pitchFamily="2" charset="77"/>
                        </a:rPr>
                        <a:t>We create space for learning, creativity and innovation</a:t>
                      </a: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dirty="0">
                        <a:latin typeface="Montserrat" pitchFamily="2" charset="77"/>
                      </a:endParaRPr>
                    </a:p>
                    <a:p>
                      <a:pPr marL="0" marR="0" lvl="0" indent="0" algn="l" defTabSz="914377" rtl="0" eaLnBrk="1" fontAlgn="auto" latinLnBrk="0" hangingPunct="1">
                        <a:lnSpc>
                          <a:spcPct val="100000"/>
                        </a:lnSpc>
                        <a:spcBef>
                          <a:spcPts val="0"/>
                        </a:spcBef>
                        <a:spcAft>
                          <a:spcPts val="0"/>
                        </a:spcAft>
                        <a:buClrTx/>
                        <a:buSzTx/>
                        <a:buFontTx/>
                        <a:buNone/>
                        <a:tabLst/>
                        <a:defRPr/>
                      </a:pPr>
                      <a:r>
                        <a:rPr lang="en-US" sz="1200" dirty="0">
                          <a:latin typeface="Montserrat" pitchFamily="2" charset="77"/>
                        </a:rPr>
                        <a:t>We foster a culture of creativity and innovation, encouraging testing and learning from successes and failures – knowing that these lead to growth and progress. We don’t shy away from things that didn’t work, and we thrive on learning from our actions. We celebrate progress towards trying new things. </a:t>
                      </a:r>
                    </a:p>
                    <a:p>
                      <a:pPr marL="0" marR="0" lvl="0" indent="0" algn="l" defTabSz="914377" rtl="0" eaLnBrk="1" fontAlgn="auto" latinLnBrk="0" hangingPunct="1">
                        <a:lnSpc>
                          <a:spcPct val="100000"/>
                        </a:lnSpc>
                        <a:spcBef>
                          <a:spcPts val="0"/>
                        </a:spcBef>
                        <a:spcAft>
                          <a:spcPts val="0"/>
                        </a:spcAft>
                        <a:buClrTx/>
                        <a:buSzTx/>
                        <a:buFontTx/>
                        <a:buNone/>
                        <a:tabLst/>
                        <a:defRPr/>
                      </a:pPr>
                      <a:endParaRPr lang="en-US" sz="1200" dirty="0">
                        <a:latin typeface="Montserrat" pitchFamily="2" charset="77"/>
                      </a:endParaRP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dirty="0">
                        <a:latin typeface="Montserrat" pitchFamily="2" charset="77"/>
                      </a:endParaRPr>
                    </a:p>
                  </a:txBody>
                  <a:tcPr marL="35609" marR="35609" marT="17805" marB="17805">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BDD6">
                        <a:alpha val="3137"/>
                      </a:srgbClr>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b="1" dirty="0">
                        <a:latin typeface="Montserrat" pitchFamily="2" charset="77"/>
                      </a:endParaRPr>
                    </a:p>
                    <a:p>
                      <a:pPr marL="0" marR="0" lvl="0" indent="0" algn="ctr" defTabSz="914377" rtl="0" eaLnBrk="1" fontAlgn="auto" latinLnBrk="0" hangingPunct="1">
                        <a:lnSpc>
                          <a:spcPct val="100000"/>
                        </a:lnSpc>
                        <a:spcBef>
                          <a:spcPts val="0"/>
                        </a:spcBef>
                        <a:spcAft>
                          <a:spcPts val="0"/>
                        </a:spcAft>
                        <a:buClrTx/>
                        <a:buSzTx/>
                        <a:buFontTx/>
                        <a:buNone/>
                        <a:tabLst/>
                        <a:defRPr/>
                      </a:pPr>
                      <a:r>
                        <a:rPr lang="en-US" sz="1200" b="1" dirty="0">
                          <a:latin typeface="Montserrat" pitchFamily="2" charset="77"/>
                        </a:rPr>
                        <a:t>We make clear and effective decisions </a:t>
                      </a: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b="1" dirty="0">
                        <a:latin typeface="Montserrat" pitchFamily="2" charset="77"/>
                      </a:endParaRP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dirty="0">
                        <a:latin typeface="Montserrat" pitchFamily="2" charset="77"/>
                      </a:endParaRPr>
                    </a:p>
                    <a:p>
                      <a:pPr marL="0" marR="0" lvl="0" indent="0" algn="l" defTabSz="914377" rtl="0" eaLnBrk="1" fontAlgn="auto" latinLnBrk="0" hangingPunct="1">
                        <a:lnSpc>
                          <a:spcPct val="100000"/>
                        </a:lnSpc>
                        <a:spcBef>
                          <a:spcPts val="0"/>
                        </a:spcBef>
                        <a:spcAft>
                          <a:spcPts val="0"/>
                        </a:spcAft>
                        <a:buClrTx/>
                        <a:buSzTx/>
                        <a:buFontTx/>
                        <a:buNone/>
                        <a:tabLst/>
                        <a:defRPr/>
                      </a:pPr>
                      <a:r>
                        <a:rPr lang="en-US" sz="1200" dirty="0">
                          <a:latin typeface="Montserrat" pitchFamily="2" charset="77"/>
                        </a:rPr>
                        <a:t>We </a:t>
                      </a:r>
                      <a:r>
                        <a:rPr lang="en-US" sz="1200" dirty="0" err="1">
                          <a:latin typeface="Montserrat" pitchFamily="2" charset="77"/>
                        </a:rPr>
                        <a:t>prioritise</a:t>
                      </a:r>
                      <a:r>
                        <a:rPr lang="en-US" sz="1200" dirty="0">
                          <a:latin typeface="Montserrat" pitchFamily="2" charset="77"/>
                        </a:rPr>
                        <a:t>, focus and decide with only essential input. We commit to communicating our decision-making processes, actively considering diverse perspectives and representing the interest of essential stakeholders even if they are not present. We collectively commit to decisions once they are made so we can move forwards together with a spirit of progress over perfection. </a:t>
                      </a: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dirty="0">
                        <a:latin typeface="Montserrat" pitchFamily="2" charset="77"/>
                      </a:endParaRPr>
                    </a:p>
                  </a:txBody>
                  <a:tcPr marL="35609" marR="35609" marT="17805" marB="17805">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BDD6">
                        <a:alpha val="3137"/>
                      </a:srgbClr>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b="1" dirty="0">
                        <a:latin typeface="Montserrat" pitchFamily="2" charset="77"/>
                      </a:endParaRPr>
                    </a:p>
                    <a:p>
                      <a:pPr marL="0" marR="0" lvl="0" indent="0" algn="ctr" defTabSz="914377" rtl="0" eaLnBrk="1" fontAlgn="auto" latinLnBrk="0" hangingPunct="1">
                        <a:lnSpc>
                          <a:spcPct val="100000"/>
                        </a:lnSpc>
                        <a:spcBef>
                          <a:spcPts val="0"/>
                        </a:spcBef>
                        <a:spcAft>
                          <a:spcPts val="0"/>
                        </a:spcAft>
                        <a:buClrTx/>
                        <a:buSzTx/>
                        <a:buFontTx/>
                        <a:buNone/>
                        <a:tabLst/>
                        <a:defRPr/>
                      </a:pPr>
                      <a:r>
                        <a:rPr lang="en-US" sz="1200" b="1" dirty="0">
                          <a:latin typeface="Montserrat" pitchFamily="2" charset="77"/>
                        </a:rPr>
                        <a:t>We work together with active listening and teamwork</a:t>
                      </a: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dirty="0">
                        <a:latin typeface="Montserrat" pitchFamily="2" charset="77"/>
                      </a:endParaRPr>
                    </a:p>
                    <a:p>
                      <a:pPr marL="0" marR="0" lvl="0" indent="0" algn="l" defTabSz="914377" rtl="0" eaLnBrk="1" fontAlgn="auto" latinLnBrk="0" hangingPunct="1">
                        <a:lnSpc>
                          <a:spcPct val="100000"/>
                        </a:lnSpc>
                        <a:spcBef>
                          <a:spcPts val="0"/>
                        </a:spcBef>
                        <a:spcAft>
                          <a:spcPts val="0"/>
                        </a:spcAft>
                        <a:buClrTx/>
                        <a:buSzTx/>
                        <a:buFontTx/>
                        <a:buNone/>
                        <a:tabLst/>
                        <a:defRPr/>
                      </a:pPr>
                      <a:r>
                        <a:rPr lang="en-US" sz="1200" dirty="0">
                          <a:latin typeface="Montserrat" pitchFamily="2" charset="77"/>
                        </a:rPr>
                        <a:t>We engage with one another with focus and attention, in a spirit of collaboration. We work together with respect, honesty and a can-do attitude to achieve shared objectives. We commit to playing our part in fostering an inclusive environment, where everyone can thrive and bring their whole selves to work. Thriving also means we offer and receive constructive feedback. </a:t>
                      </a:r>
                    </a:p>
                    <a:p>
                      <a:pPr marL="0" marR="0" lvl="0" indent="0" algn="ctr" defTabSz="914377" rtl="0" eaLnBrk="1" fontAlgn="auto" latinLnBrk="0" hangingPunct="1">
                        <a:lnSpc>
                          <a:spcPct val="100000"/>
                        </a:lnSpc>
                        <a:spcBef>
                          <a:spcPts val="0"/>
                        </a:spcBef>
                        <a:spcAft>
                          <a:spcPts val="0"/>
                        </a:spcAft>
                        <a:buClrTx/>
                        <a:buSzTx/>
                        <a:buFontTx/>
                        <a:buNone/>
                        <a:tabLst/>
                        <a:defRPr/>
                      </a:pPr>
                      <a:endParaRPr lang="en-US" sz="1200" dirty="0">
                        <a:latin typeface="Montserrat" pitchFamily="2" charset="77"/>
                      </a:endParaRPr>
                    </a:p>
                  </a:txBody>
                  <a:tcPr marL="35609" marR="35609" marT="17805" marB="17805">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BDD6">
                        <a:alpha val="3137"/>
                      </a:srgbClr>
                    </a:solidFill>
                  </a:tcPr>
                </a:tc>
                <a:extLst>
                  <a:ext uri="{0D108BD9-81ED-4DB2-BD59-A6C34878D82A}">
                    <a16:rowId xmlns:a16="http://schemas.microsoft.com/office/drawing/2014/main" val="1800227347"/>
                  </a:ext>
                </a:extLst>
              </a:tr>
            </a:tbl>
          </a:graphicData>
        </a:graphic>
      </p:graphicFrame>
      <p:sp>
        <p:nvSpPr>
          <p:cNvPr id="4" name="Rectangle 3">
            <a:extLst>
              <a:ext uri="{FF2B5EF4-FFF2-40B4-BE49-F238E27FC236}">
                <a16:creationId xmlns:a16="http://schemas.microsoft.com/office/drawing/2014/main" id="{ED21A47C-8442-E2E0-92C9-36B1A484E330}"/>
              </a:ext>
            </a:extLst>
          </p:cNvPr>
          <p:cNvSpPr/>
          <p:nvPr/>
        </p:nvSpPr>
        <p:spPr>
          <a:xfrm>
            <a:off x="2795082" y="403387"/>
            <a:ext cx="9332422" cy="549514"/>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688A9206-6661-5383-8D51-FD2C6858571D}"/>
              </a:ext>
            </a:extLst>
          </p:cNvPr>
          <p:cNvSpPr/>
          <p:nvPr/>
        </p:nvSpPr>
        <p:spPr>
          <a:xfrm>
            <a:off x="2795082" y="1020278"/>
            <a:ext cx="9332422" cy="644892"/>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DCC90268-F11F-EB80-BDE9-3C515D5218F6}"/>
              </a:ext>
            </a:extLst>
          </p:cNvPr>
          <p:cNvSpPr/>
          <p:nvPr/>
        </p:nvSpPr>
        <p:spPr>
          <a:xfrm>
            <a:off x="2795082" y="1665171"/>
            <a:ext cx="9332422" cy="741144"/>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B1455A26-F876-AA90-8EDF-CC9EA8CC8B6B}"/>
              </a:ext>
            </a:extLst>
          </p:cNvPr>
          <p:cNvSpPr/>
          <p:nvPr/>
        </p:nvSpPr>
        <p:spPr>
          <a:xfrm>
            <a:off x="2795082" y="2406314"/>
            <a:ext cx="9332422" cy="4383387"/>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68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5"/>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7" grpId="0" animBg="1"/>
      <p:bldP spid="7" grpId="1"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522</Words>
  <Application>Microsoft Office PowerPoint</Application>
  <PresentationFormat>Widescreen</PresentationFormat>
  <Paragraphs>45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Anton</vt:lpstr>
      <vt:lpstr>Aptos</vt:lpstr>
      <vt:lpstr>Aptos Display</vt:lpstr>
      <vt:lpstr>Arial</vt:lpstr>
      <vt:lpstr>Calibri</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Joyce  Okyere-Mensuo</dc:creator>
  <cp:lastModifiedBy>Joyce  Okyere-Mensuo</cp:lastModifiedBy>
  <cp:revision>1</cp:revision>
  <dcterms:created xsi:type="dcterms:W3CDTF">2025-04-22T14:27:48Z</dcterms:created>
  <dcterms:modified xsi:type="dcterms:W3CDTF">2025-04-22T14:28:36Z</dcterms:modified>
</cp:coreProperties>
</file>